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15"/>
  </p:notesMasterIdLst>
  <p:sldIdLst>
    <p:sldId id="257" r:id="rId4"/>
    <p:sldId id="259" r:id="rId5"/>
    <p:sldId id="319" r:id="rId6"/>
    <p:sldId id="265" r:id="rId7"/>
    <p:sldId id="264" r:id="rId8"/>
    <p:sldId id="280" r:id="rId9"/>
    <p:sldId id="262" r:id="rId10"/>
    <p:sldId id="281" r:id="rId11"/>
    <p:sldId id="306" r:id="rId12"/>
    <p:sldId id="263" r:id="rId13"/>
    <p:sldId id="269" r:id="rId14"/>
    <p:sldId id="268" r:id="rId16"/>
    <p:sldId id="261" r:id="rId17"/>
    <p:sldId id="305" r:id="rId18"/>
    <p:sldId id="270" r:id="rId19"/>
    <p:sldId id="307" r:id="rId20"/>
    <p:sldId id="308" r:id="rId21"/>
    <p:sldId id="309" r:id="rId22"/>
    <p:sldId id="311" r:id="rId23"/>
    <p:sldId id="312" r:id="rId24"/>
    <p:sldId id="313" r:id="rId25"/>
    <p:sldId id="314" r:id="rId26"/>
    <p:sldId id="315" r:id="rId27"/>
    <p:sldId id="316" r:id="rId28"/>
    <p:sldId id="317" r:id="rId29"/>
    <p:sldId id="318" r:id="rId30"/>
    <p:sldId id="344"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0" userDrawn="1">
          <p15:clr>
            <a:srgbClr val="A4A3A4"/>
          </p15:clr>
        </p15:guide>
        <p15:guide id="2" orient="horz" pos="3816" userDrawn="1">
          <p15:clr>
            <a:srgbClr val="A4A3A4"/>
          </p15:clr>
        </p15:guide>
        <p15:guide id="3" pos="7242" userDrawn="1">
          <p15:clr>
            <a:srgbClr val="A4A3A4"/>
          </p15:clr>
        </p15:guide>
        <p15:guide id="4" orient="horz" pos="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678E"/>
    <a:srgbClr val="B0BFD5"/>
    <a:srgbClr val="E6E6E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8" autoAdjust="0"/>
    <p:restoredTop sz="96314" autoAdjust="0"/>
  </p:normalViewPr>
  <p:slideViewPr>
    <p:cSldViewPr snapToGrid="0" showGuides="1">
      <p:cViewPr>
        <p:scale>
          <a:sx n="70" d="100"/>
          <a:sy n="70" d="100"/>
        </p:scale>
        <p:origin x="57" y="-3"/>
      </p:cViewPr>
      <p:guideLst>
        <p:guide pos="440"/>
        <p:guide orient="horz" pos="3816"/>
        <p:guide pos="7242"/>
        <p:guide orient="horz" pos="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gs" Target="tags/tag26.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DC5DC-2188-4A8E-9B52-870867C2BE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3D81-2CE0-432F-B2E7-4DC1E7730B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D4343D81-2CE0-432F-B2E7-4DC1E7730B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1.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tags" Target="../tags/tag4.xml"/><Relationship Id="rId4" Type="http://schemas.openxmlformats.org/officeDocument/2006/relationships/image" Target="../media/image13.png"/><Relationship Id="rId3" Type="http://schemas.openxmlformats.org/officeDocument/2006/relationships/tags" Target="../tags/tag3.xml"/><Relationship Id="rId2" Type="http://schemas.openxmlformats.org/officeDocument/2006/relationships/image" Target="../media/image12.pn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image" Target="../media/image18.jpeg"/><Relationship Id="rId7" Type="http://schemas.openxmlformats.org/officeDocument/2006/relationships/tags" Target="../tags/tag8.xml"/><Relationship Id="rId6" Type="http://schemas.openxmlformats.org/officeDocument/2006/relationships/image" Target="../media/image17.jpeg"/><Relationship Id="rId5" Type="http://schemas.openxmlformats.org/officeDocument/2006/relationships/tags" Target="../tags/tag7.xml"/><Relationship Id="rId4" Type="http://schemas.openxmlformats.org/officeDocument/2006/relationships/image" Target="../media/image16.jpeg"/><Relationship Id="rId3" Type="http://schemas.openxmlformats.org/officeDocument/2006/relationships/tags" Target="../tags/tag6.xml"/><Relationship Id="rId2" Type="http://schemas.openxmlformats.org/officeDocument/2006/relationships/image" Target="../media/image15.jpeg"/><Relationship Id="rId11" Type="http://schemas.openxmlformats.org/officeDocument/2006/relationships/slideLayout" Target="../slideLayouts/slideLayout4.xml"/><Relationship Id="rId10" Type="http://schemas.openxmlformats.org/officeDocument/2006/relationships/image" Target="../media/image19.png"/><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2.png"/><Relationship Id="rId6" Type="http://schemas.openxmlformats.org/officeDocument/2006/relationships/tags" Target="../tags/tag13.xml"/><Relationship Id="rId5" Type="http://schemas.openxmlformats.org/officeDocument/2006/relationships/image" Target="../media/image21.jpeg"/><Relationship Id="rId4" Type="http://schemas.openxmlformats.org/officeDocument/2006/relationships/tags" Target="../tags/tag12.xml"/><Relationship Id="rId3" Type="http://schemas.openxmlformats.org/officeDocument/2006/relationships/image" Target="../media/image20.jpeg"/><Relationship Id="rId2" Type="http://schemas.openxmlformats.org/officeDocument/2006/relationships/tags" Target="../tags/tag1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tudent.dataease.fit2cloud.com/link/2yeKqBP4" TargetMode="Externa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6.png"/><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25.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24.png"/><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2.xml"/><Relationship Id="rId2" Type="http://schemas.openxmlformats.org/officeDocument/2006/relationships/image" Target="../media/image28.png"/><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tags" Target="../tags/tag25.xml"/><Relationship Id="rId2" Type="http://schemas.openxmlformats.org/officeDocument/2006/relationships/image" Target="../media/image31.png"/><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1491391" y="1872911"/>
            <a:ext cx="9711199" cy="2616101"/>
          </a:xfrm>
          <a:prstGeom prst="rect">
            <a:avLst/>
          </a:prstGeom>
          <a:noFill/>
        </p:spPr>
        <p:txBody>
          <a:bodyPr wrap="square" rtlCol="0">
            <a:spAutoFit/>
          </a:bodyPr>
          <a:lstStyle/>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老年人口与老年服务</a:t>
            </a:r>
            <a:endParaRPr lang="en-US" altLang="zh-CN" sz="6000" spc="6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现状及预测</a:t>
            </a:r>
            <a:endParaRPr lang="en-US" altLang="zh-CN" sz="6000" spc="6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（以上海市为例）</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15" name="组合 14"/>
          <p:cNvGrpSpPr/>
          <p:nvPr/>
        </p:nvGrpSpPr>
        <p:grpSpPr>
          <a:xfrm>
            <a:off x="939752" y="508992"/>
            <a:ext cx="4520175" cy="589647"/>
            <a:chOff x="706580" y="632385"/>
            <a:chExt cx="4520175" cy="589647"/>
          </a:xfrm>
        </p:grpSpPr>
        <p:sp>
          <p:nvSpPr>
            <p:cNvPr id="16" name="文本框 15"/>
            <p:cNvSpPr txBox="1"/>
            <p:nvPr/>
          </p:nvSpPr>
          <p:spPr>
            <a:xfrm>
              <a:off x="706580" y="632385"/>
              <a:ext cx="2834579" cy="400110"/>
            </a:xfrm>
            <a:prstGeom prst="rect">
              <a:avLst/>
            </a:prstGeom>
            <a:noFill/>
          </p:spPr>
          <p:txBody>
            <a:bodyPr wrap="square" rtlCol="0">
              <a:spAutoFit/>
            </a:bodyPr>
            <a:lstStyle/>
            <a:p>
              <a:r>
                <a:rPr lang="zh-CN" altLang="en-US" sz="2000" spc="600" dirty="0">
                  <a:solidFill>
                    <a:srgbClr val="4C678E"/>
                  </a:solidFill>
                  <a:latin typeface="汉仪心海行楷W" panose="00020600040101010101" pitchFamily="18" charset="-122"/>
                  <a:ea typeface="汉仪心海行楷W" panose="00020600040101010101" pitchFamily="18" charset="-122"/>
                </a:rPr>
                <a:t>华东师范大学</a:t>
              </a:r>
              <a:endParaRPr lang="zh-CN" altLang="en-US" sz="2000" spc="600" dirty="0">
                <a:solidFill>
                  <a:srgbClr val="4C678E"/>
                </a:solidFill>
                <a:latin typeface="汉仪心海行楷W" panose="00020600040101010101" pitchFamily="18" charset="-122"/>
                <a:ea typeface="汉仪心海行楷W" panose="00020600040101010101" pitchFamily="18" charset="-122"/>
              </a:endParaRPr>
            </a:p>
          </p:txBody>
        </p:sp>
        <p:sp>
          <p:nvSpPr>
            <p:cNvPr id="17" name="文本框 16"/>
            <p:cNvSpPr txBox="1"/>
            <p:nvPr/>
          </p:nvSpPr>
          <p:spPr>
            <a:xfrm>
              <a:off x="744680" y="991200"/>
              <a:ext cx="4482075" cy="230832"/>
            </a:xfrm>
            <a:prstGeom prst="rect">
              <a:avLst/>
            </a:prstGeom>
            <a:noFill/>
          </p:spPr>
          <p:txBody>
            <a:bodyPr wrap="square" rtlCol="0">
              <a:spAutoFit/>
            </a:bodyPr>
            <a:lstStyle/>
            <a:p>
              <a:r>
                <a:rPr lang="en-US" altLang="zh-CN" sz="900" spc="300" dirty="0">
                  <a:solidFill>
                    <a:schemeClr val="tx1">
                      <a:lumMod val="50000"/>
                      <a:lumOff val="50000"/>
                    </a:schemeClr>
                  </a:solidFill>
                  <a:latin typeface="+mn-ea"/>
                </a:rPr>
                <a:t>East China Normal University</a:t>
              </a:r>
              <a:endParaRPr lang="zh-CN" altLang="en-US" sz="900" spc="300" dirty="0">
                <a:solidFill>
                  <a:schemeClr val="tx1">
                    <a:lumMod val="50000"/>
                    <a:lumOff val="50000"/>
                  </a:schemeClr>
                </a:solidFill>
                <a:latin typeface="+mn-ea"/>
              </a:endParaRPr>
            </a:p>
          </p:txBody>
        </p:sp>
      </p:grpSp>
      <p:grpSp>
        <p:nvGrpSpPr>
          <p:cNvPr id="18" name="ísļîḓé"/>
          <p:cNvGrpSpPr/>
          <p:nvPr/>
        </p:nvGrpSpPr>
        <p:grpSpPr>
          <a:xfrm>
            <a:off x="452000" y="592577"/>
            <a:ext cx="519548" cy="519548"/>
            <a:chOff x="5683121" y="1558109"/>
            <a:chExt cx="673626" cy="673626"/>
          </a:xfrm>
        </p:grpSpPr>
        <p:sp>
          <p:nvSpPr>
            <p:cNvPr id="19"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20"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
        <p:nvSpPr>
          <p:cNvPr id="29" name="矩形: 圆角 28"/>
          <p:cNvSpPr/>
          <p:nvPr/>
        </p:nvSpPr>
        <p:spPr>
          <a:xfrm>
            <a:off x="5138420" y="4751705"/>
            <a:ext cx="4164330" cy="313690"/>
          </a:xfrm>
          <a:prstGeom prst="roundRect">
            <a:avLst>
              <a:gd name="adj" fmla="val 50000"/>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4C678E"/>
                </a:solidFill>
                <a:latin typeface="思源宋体 Heavy" panose="02020900000000000000" pitchFamily="18" charset="-122"/>
                <a:ea typeface="思源宋体 Heavy" panose="02020900000000000000" pitchFamily="18" charset="-122"/>
              </a:rPr>
              <a:t>项目成员：王书瑶</a:t>
            </a:r>
            <a:r>
              <a:rPr lang="en-US" altLang="zh-CN" sz="1400" dirty="0">
                <a:solidFill>
                  <a:srgbClr val="4C678E"/>
                </a:solidFill>
                <a:latin typeface="思源宋体 Heavy" panose="02020900000000000000" pitchFamily="18" charset="-122"/>
                <a:ea typeface="思源宋体 Heavy" panose="02020900000000000000" pitchFamily="18" charset="-122"/>
              </a:rPr>
              <a:t> </a:t>
            </a:r>
            <a:r>
              <a:rPr lang="zh-CN" altLang="en-US" sz="1400" dirty="0">
                <a:solidFill>
                  <a:srgbClr val="4C678E"/>
                </a:solidFill>
                <a:latin typeface="思源宋体 Heavy" panose="02020900000000000000" pitchFamily="18" charset="-122"/>
                <a:ea typeface="思源宋体 Heavy" panose="02020900000000000000" pitchFamily="18" charset="-122"/>
              </a:rPr>
              <a:t>黄语诗</a:t>
            </a:r>
            <a:r>
              <a:rPr lang="en-US" altLang="zh-CN" sz="1400" dirty="0">
                <a:solidFill>
                  <a:srgbClr val="4C678E"/>
                </a:solidFill>
                <a:latin typeface="思源宋体 Heavy" panose="02020900000000000000" pitchFamily="18" charset="-122"/>
                <a:ea typeface="思源宋体 Heavy" panose="02020900000000000000" pitchFamily="18" charset="-122"/>
              </a:rPr>
              <a:t> </a:t>
            </a:r>
            <a:r>
              <a:rPr lang="zh-CN" altLang="en-US" sz="1400" dirty="0">
                <a:solidFill>
                  <a:srgbClr val="4C678E"/>
                </a:solidFill>
                <a:latin typeface="思源宋体 Heavy" panose="02020900000000000000" pitchFamily="18" charset="-122"/>
                <a:ea typeface="思源宋体 Heavy" panose="02020900000000000000" pitchFamily="18" charset="-122"/>
              </a:rPr>
              <a:t>赖虹汐 </a:t>
            </a:r>
            <a:endParaRPr lang="zh-CN" altLang="en-US" sz="1400" dirty="0">
              <a:solidFill>
                <a:srgbClr val="4C678E"/>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578" y="2045825"/>
            <a:ext cx="290195" cy="3212666"/>
          </a:xfrm>
          <a:prstGeom prst="rect">
            <a:avLst/>
          </a:prstGeom>
          <a:noFill/>
        </p:spPr>
        <p:txBody>
          <a:bodyPr vert="eaVert" wrap="square" rtlCol="0">
            <a:spAutoFit/>
          </a:bodyPr>
          <a:lstStyle/>
          <a:p>
            <a:pPr algn="ct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56" name="文本框 55"/>
          <p:cNvSpPr txBox="1"/>
          <p:nvPr/>
        </p:nvSpPr>
        <p:spPr>
          <a:xfrm>
            <a:off x="7082971" y="2715444"/>
            <a:ext cx="3191329" cy="92202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数据建模</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03</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8" name="文本框 57"/>
          <p:cNvSpPr txBox="1"/>
          <p:nvPr/>
        </p:nvSpPr>
        <p:spPr>
          <a:xfrm>
            <a:off x="7238027" y="3590718"/>
            <a:ext cx="3264874" cy="253365"/>
          </a:xfrm>
          <a:prstGeom prst="rect">
            <a:avLst/>
          </a:prstGeom>
          <a:noFill/>
        </p:spPr>
        <p:txBody>
          <a:bodyPr wrap="square" lIns="0" tIns="0" rIns="0" bIns="0" rtlCol="0">
            <a:spAutoFit/>
          </a:bodyPr>
          <a:lstStyle/>
          <a:p>
            <a:pPr hangingPunct="0">
              <a:lnSpc>
                <a:spcPct val="150000"/>
              </a:lnSpc>
            </a:pPr>
            <a:endParaRPr lang="en-US" altLang="zh-CN" sz="11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 3</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grpSp>
        <p:nvGrpSpPr>
          <p:cNvPr id="64" name="组合 63"/>
          <p:cNvGrpSpPr/>
          <p:nvPr/>
        </p:nvGrpSpPr>
        <p:grpSpPr>
          <a:xfrm>
            <a:off x="1257813" y="694177"/>
            <a:ext cx="4520175" cy="829945"/>
            <a:chOff x="706580" y="632385"/>
            <a:chExt cx="4520175" cy="829945"/>
          </a:xfrm>
        </p:grpSpPr>
        <p:sp>
          <p:nvSpPr>
            <p:cNvPr id="65" name="文本框 64"/>
            <p:cNvSpPr txBox="1"/>
            <p:nvPr/>
          </p:nvSpPr>
          <p:spPr>
            <a:xfrm>
              <a:off x="706580" y="632385"/>
              <a:ext cx="2834579" cy="82994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sym typeface="+mn-ea"/>
                </a:rPr>
                <a:t>华东师范大学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a:p>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66" name="文本框 65"/>
            <p:cNvSpPr txBox="1"/>
            <p:nvPr/>
          </p:nvSpPr>
          <p:spPr>
            <a:xfrm>
              <a:off x="744680" y="972150"/>
              <a:ext cx="4482075" cy="229870"/>
            </a:xfrm>
            <a:prstGeom prst="rect">
              <a:avLst/>
            </a:prstGeom>
            <a:noFill/>
          </p:spPr>
          <p:txBody>
            <a:bodyPr wrap="square" rtlCol="0">
              <a:spAutoFit/>
            </a:bodyPr>
            <a:lstStyle/>
            <a:p>
              <a:r>
                <a:rPr lang="en-US" altLang="zh-CN" sz="900" spc="300" dirty="0">
                  <a:solidFill>
                    <a:schemeClr val="tx1">
                      <a:lumMod val="50000"/>
                      <a:lumOff val="50000"/>
                    </a:schemeClr>
                  </a:solidFill>
                  <a:latin typeface="+mn-ea"/>
                  <a:sym typeface="+mn-ea"/>
                </a:rPr>
                <a:t>East China Normal University</a:t>
              </a:r>
              <a:endParaRPr lang="zh-CN" altLang="en-US" sz="900" spc="300" dirty="0">
                <a:solidFill>
                  <a:schemeClr val="tx1">
                    <a:lumMod val="50000"/>
                    <a:lumOff val="50000"/>
                  </a:schemeClr>
                </a:solidFill>
                <a:latin typeface="+mn-ea"/>
              </a:endParaRPr>
            </a:p>
          </p:txBody>
        </p:sp>
      </p:gr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ísļîḓé"/>
          <p:cNvGrpSpPr/>
          <p:nvPr/>
        </p:nvGrpSpPr>
        <p:grpSpPr>
          <a:xfrm>
            <a:off x="693300" y="729226"/>
            <a:ext cx="519548" cy="519548"/>
            <a:chOff x="5683121" y="1558109"/>
            <a:chExt cx="673626" cy="673626"/>
          </a:xfrm>
        </p:grpSpPr>
        <p:sp>
          <p:nvSpPr>
            <p:cNvPr id="68"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69"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建模过程</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547239" y="1879676"/>
            <a:ext cx="1550476" cy="1548172"/>
            <a:chOff x="4265930" y="1720850"/>
            <a:chExt cx="1709420" cy="1706880"/>
          </a:xfrm>
        </p:grpSpPr>
        <p:sp>
          <p:nvSpPr>
            <p:cNvPr id="27" name="2"/>
            <p:cNvSpPr/>
            <p:nvPr/>
          </p:nvSpPr>
          <p:spPr>
            <a:xfrm>
              <a:off x="42659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8" name="图片 27"/>
            <p:cNvPicPr>
              <a:picLocks noChangeAspect="1"/>
            </p:cNvPicPr>
            <p:nvPr/>
          </p:nvPicPr>
          <p:blipFill>
            <a:blip r:embed="rId1"/>
            <a:stretch>
              <a:fillRect/>
            </a:stretch>
          </p:blipFill>
          <p:spPr>
            <a:xfrm>
              <a:off x="4743673" y="2171700"/>
              <a:ext cx="376967" cy="558798"/>
            </a:xfrm>
            <a:prstGeom prst="rect">
              <a:avLst/>
            </a:prstGeom>
          </p:spPr>
        </p:pic>
      </p:grpSp>
      <p:grpSp>
        <p:nvGrpSpPr>
          <p:cNvPr id="16" name="组合 15"/>
          <p:cNvGrpSpPr/>
          <p:nvPr/>
        </p:nvGrpSpPr>
        <p:grpSpPr>
          <a:xfrm>
            <a:off x="6207146" y="1878524"/>
            <a:ext cx="1548172" cy="1550476"/>
            <a:chOff x="6096000" y="1719580"/>
            <a:chExt cx="1706880" cy="1709420"/>
          </a:xfrm>
        </p:grpSpPr>
        <p:sp>
          <p:nvSpPr>
            <p:cNvPr id="25" name="2"/>
            <p:cNvSpPr/>
            <p:nvPr/>
          </p:nvSpPr>
          <p:spPr>
            <a:xfrm rot="5400000">
              <a:off x="60947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6" name="图片 25"/>
            <p:cNvPicPr>
              <a:picLocks noChangeAspect="1"/>
            </p:cNvPicPr>
            <p:nvPr/>
          </p:nvPicPr>
          <p:blipFill>
            <a:blip r:embed="rId2"/>
            <a:stretch>
              <a:fillRect/>
            </a:stretch>
          </p:blipFill>
          <p:spPr>
            <a:xfrm>
              <a:off x="6752701" y="2171700"/>
              <a:ext cx="585407" cy="558798"/>
            </a:xfrm>
            <a:prstGeom prst="rect">
              <a:avLst/>
            </a:prstGeom>
          </p:spPr>
        </p:pic>
      </p:grpSp>
      <p:grpSp>
        <p:nvGrpSpPr>
          <p:cNvPr id="18" name="组合 17"/>
          <p:cNvGrpSpPr/>
          <p:nvPr/>
        </p:nvGrpSpPr>
        <p:grpSpPr>
          <a:xfrm>
            <a:off x="4531688" y="3536704"/>
            <a:ext cx="1548172" cy="1550476"/>
            <a:chOff x="4248785" y="3547745"/>
            <a:chExt cx="1706880" cy="1709420"/>
          </a:xfrm>
        </p:grpSpPr>
        <p:sp>
          <p:nvSpPr>
            <p:cNvPr id="23" name="2"/>
            <p:cNvSpPr/>
            <p:nvPr/>
          </p:nvSpPr>
          <p:spPr>
            <a:xfrm rot="16200000">
              <a:off x="4247515"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4" name="图片 23"/>
            <p:cNvPicPr>
              <a:picLocks noChangeAspect="1"/>
            </p:cNvPicPr>
            <p:nvPr/>
          </p:nvPicPr>
          <p:blipFill>
            <a:blip r:embed="rId3"/>
            <a:stretch>
              <a:fillRect/>
            </a:stretch>
          </p:blipFill>
          <p:spPr>
            <a:xfrm>
              <a:off x="4668279" y="4156613"/>
              <a:ext cx="527754" cy="558798"/>
            </a:xfrm>
            <a:prstGeom prst="rect">
              <a:avLst/>
            </a:prstGeom>
          </p:spPr>
        </p:pic>
      </p:grpSp>
      <p:grpSp>
        <p:nvGrpSpPr>
          <p:cNvPr id="19" name="组合 18"/>
          <p:cNvGrpSpPr/>
          <p:nvPr/>
        </p:nvGrpSpPr>
        <p:grpSpPr>
          <a:xfrm>
            <a:off x="6205994" y="3537856"/>
            <a:ext cx="1550476" cy="1548172"/>
            <a:chOff x="6094730" y="3549015"/>
            <a:chExt cx="1709420" cy="1706880"/>
          </a:xfrm>
        </p:grpSpPr>
        <p:sp>
          <p:nvSpPr>
            <p:cNvPr id="21" name="2"/>
            <p:cNvSpPr/>
            <p:nvPr/>
          </p:nvSpPr>
          <p:spPr>
            <a:xfrm rot="10800000">
              <a:off x="6094730"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2" name="图片 21"/>
            <p:cNvPicPr>
              <a:picLocks noChangeAspect="1"/>
            </p:cNvPicPr>
            <p:nvPr/>
          </p:nvPicPr>
          <p:blipFill>
            <a:blip r:embed="rId4"/>
            <a:stretch>
              <a:fillRect/>
            </a:stretch>
          </p:blipFill>
          <p:spPr>
            <a:xfrm>
              <a:off x="6785962" y="4156613"/>
              <a:ext cx="518884" cy="558798"/>
            </a:xfrm>
            <a:prstGeom prst="rect">
              <a:avLst/>
            </a:prstGeom>
          </p:spPr>
        </p:pic>
      </p:grpSp>
      <p:grpSp>
        <p:nvGrpSpPr>
          <p:cNvPr id="29" name="组合 28"/>
          <p:cNvGrpSpPr/>
          <p:nvPr/>
        </p:nvGrpSpPr>
        <p:grpSpPr>
          <a:xfrm>
            <a:off x="738425" y="1761314"/>
            <a:ext cx="3699383" cy="2259330"/>
            <a:chOff x="1400629" y="3051859"/>
            <a:chExt cx="3021965" cy="2259330"/>
          </a:xfrm>
        </p:grpSpPr>
        <p:sp>
          <p:nvSpPr>
            <p:cNvPr id="30" name="矩形 29"/>
            <p:cNvSpPr/>
            <p:nvPr/>
          </p:nvSpPr>
          <p:spPr>
            <a:xfrm>
              <a:off x="1671139" y="3051859"/>
              <a:ext cx="2312670" cy="581025"/>
            </a:xfrm>
            <a:prstGeom prst="rect">
              <a:avLst/>
            </a:prstGeom>
            <a:noFill/>
          </p:spPr>
          <p:txBody>
            <a:bodyPr wrap="square" lIns="0" tIns="0" rIns="0" bIns="0" rtlCol="0">
              <a:no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①数据处理与分析</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1" name="矩形 30"/>
            <p:cNvSpPr/>
            <p:nvPr/>
          </p:nvSpPr>
          <p:spPr>
            <a:xfrm>
              <a:off x="1400629" y="3464609"/>
              <a:ext cx="3021965" cy="184658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基于Pandas库的数据导入与处理，通过Pandas库的`read_excel()`函数，从Excel文件中导入了数据集。</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32" name="组合 31"/>
          <p:cNvGrpSpPr/>
          <p:nvPr/>
        </p:nvGrpSpPr>
        <p:grpSpPr>
          <a:xfrm>
            <a:off x="569598" y="3576763"/>
            <a:ext cx="3568055" cy="1645547"/>
            <a:chOff x="854539" y="3051859"/>
            <a:chExt cx="3568055" cy="1645547"/>
          </a:xfrm>
        </p:grpSpPr>
        <p:sp>
          <p:nvSpPr>
            <p:cNvPr id="34" name="矩形 33"/>
            <p:cNvSpPr/>
            <p:nvPr/>
          </p:nvSpPr>
          <p:spPr>
            <a:xfrm>
              <a:off x="1619704" y="3051859"/>
              <a:ext cx="2306320"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③新阶段人口</a:t>
              </a: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计算</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5" name="矩形 34"/>
            <p:cNvSpPr/>
            <p:nvPr/>
          </p:nvSpPr>
          <p:spPr>
            <a:xfrm>
              <a:off x="854539" y="3632884"/>
              <a:ext cx="3568055" cy="1064522"/>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计算新一阶段的人口数量，根据上一阶段人口数量结合生育率和死亡率计算新一阶段人口数量。</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37" name="组合 36"/>
          <p:cNvGrpSpPr/>
          <p:nvPr/>
        </p:nvGrpSpPr>
        <p:grpSpPr>
          <a:xfrm>
            <a:off x="7929401" y="1697792"/>
            <a:ext cx="3481913" cy="1688465"/>
            <a:chOff x="1400629" y="3051859"/>
            <a:chExt cx="3087370" cy="1688465"/>
          </a:xfrm>
        </p:grpSpPr>
        <p:sp>
          <p:nvSpPr>
            <p:cNvPr id="38" name="矩形 37"/>
            <p:cNvSpPr/>
            <p:nvPr/>
          </p:nvSpPr>
          <p:spPr>
            <a:xfrm>
              <a:off x="1612719" y="3051859"/>
              <a:ext cx="2129790"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②人口统计与计算</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9" name="矩形 38"/>
            <p:cNvSpPr/>
            <p:nvPr/>
          </p:nvSpPr>
          <p:spPr>
            <a:xfrm>
              <a:off x="1400629" y="3632884"/>
              <a:ext cx="3087370" cy="110744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假设一个年龄段各个年龄人数一致，根据死亡率计算死亡人数，根据出生率和性别比计算出生人数。</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40" name="组合 39"/>
          <p:cNvGrpSpPr/>
          <p:nvPr/>
        </p:nvGrpSpPr>
        <p:grpSpPr>
          <a:xfrm>
            <a:off x="7929401" y="3661031"/>
            <a:ext cx="3481913" cy="2058035"/>
            <a:chOff x="1400629" y="3051859"/>
            <a:chExt cx="3086735" cy="2058035"/>
          </a:xfrm>
        </p:grpSpPr>
        <p:sp>
          <p:nvSpPr>
            <p:cNvPr id="41" name="矩形 40"/>
            <p:cNvSpPr/>
            <p:nvPr/>
          </p:nvSpPr>
          <p:spPr>
            <a:xfrm>
              <a:off x="1541599" y="3051859"/>
              <a:ext cx="264477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④人口数量转换和输出</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42" name="矩形 41"/>
            <p:cNvSpPr/>
            <p:nvPr/>
          </p:nvSpPr>
          <p:spPr>
            <a:xfrm>
              <a:off x="1400629" y="3632884"/>
              <a:ext cx="3086735" cy="147701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将人口数量转换为整数，并输出特定年份的总体、男性和女性人口数量，将其录入到</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excel</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方便后续处理。</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3924935" y="541655"/>
            <a:ext cx="4093845"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结果展示</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2572385" y="871220"/>
            <a:ext cx="6840855"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0" y="1973943"/>
            <a:ext cx="12192000" cy="4884057"/>
            <a:chOff x="0" y="1973943"/>
            <a:chExt cx="12192000" cy="4884057"/>
          </a:xfrm>
        </p:grpSpPr>
        <p:sp>
          <p:nvSpPr>
            <p:cNvPr id="15" name="矩形 14"/>
            <p:cNvSpPr/>
            <p:nvPr/>
          </p:nvSpPr>
          <p:spPr>
            <a:xfrm>
              <a:off x="0" y="1973943"/>
              <a:ext cx="12192000" cy="4884057"/>
            </a:xfrm>
            <a:prstGeom prst="rect">
              <a:avLst/>
            </a:prstGeom>
            <a:blipFill dpi="0" rotWithShape="1">
              <a:blip r:embed="rId1"/>
              <a:srcRect/>
              <a:stretch>
                <a:fillRect t="-39159" b="-391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973943"/>
              <a:ext cx="12192000" cy="4884057"/>
            </a:xfrm>
            <a:prstGeom prst="rect">
              <a:avLst/>
            </a:prstGeom>
            <a:gradFill flip="none" rotWithShape="1">
              <a:gsLst>
                <a:gs pos="0">
                  <a:srgbClr val="4C678E"/>
                </a:gs>
                <a:gs pos="100000">
                  <a:srgbClr val="4C678E">
                    <a:alpha val="7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899886" y="948286"/>
            <a:ext cx="10392228" cy="2292701"/>
            <a:chOff x="-1487714" y="672514"/>
            <a:chExt cx="10392228" cy="2292701"/>
          </a:xfrm>
        </p:grpSpPr>
        <p:sp>
          <p:nvSpPr>
            <p:cNvPr id="18" name="矩形 17"/>
            <p:cNvSpPr/>
            <p:nvPr/>
          </p:nvSpPr>
          <p:spPr>
            <a:xfrm>
              <a:off x="3146516" y="672514"/>
              <a:ext cx="1123315" cy="548005"/>
            </a:xfrm>
            <a:prstGeom prst="rect">
              <a:avLst/>
            </a:prstGeom>
            <a:noFill/>
          </p:spPr>
          <p:txBody>
            <a:bodyPr wrap="square" lIns="0" tIns="0" rIns="0" bIns="0" rtlCol="0">
              <a:noAutofit/>
            </a:bodyPr>
            <a:lstStyle/>
            <a:p>
              <a:pPr algn="ctr" hangingPunct="0">
                <a:lnSpc>
                  <a:spcPct val="150000"/>
                </a:lnSpc>
              </a:pPr>
              <a:r>
                <a:rPr lang="en-US" altLang="zh-CN" sz="2000" b="1" dirty="0">
                  <a:solidFill>
                    <a:schemeClr val="bg1"/>
                  </a:solidFill>
                  <a:latin typeface="思源黑体 CN Bold" panose="020B0800000000000000" pitchFamily="34" charset="-122"/>
                  <a:ea typeface="思源黑体 CN Bold" panose="020B0800000000000000" pitchFamily="34" charset="-122"/>
                  <a:cs typeface="+mn-ea"/>
                  <a:sym typeface="+mn-lt"/>
                </a:rPr>
                <a:t>1</a:t>
              </a:r>
              <a:endParaRPr lang="en-US" altLang="zh-CN" sz="2000" b="1" dirty="0">
                <a:solidFill>
                  <a:schemeClr val="bg1"/>
                </a:solidFill>
                <a:latin typeface="思源黑体 CN Bold" panose="020B0800000000000000" pitchFamily="34" charset="-122"/>
                <a:ea typeface="思源黑体 CN Bold" panose="020B0800000000000000" pitchFamily="34" charset="-122"/>
                <a:cs typeface="+mn-ea"/>
                <a:sym typeface="+mn-lt"/>
              </a:endParaRPr>
            </a:p>
          </p:txBody>
        </p:sp>
        <p:sp>
          <p:nvSpPr>
            <p:cNvPr id="19" name="矩形 18"/>
            <p:cNvSpPr/>
            <p:nvPr/>
          </p:nvSpPr>
          <p:spPr>
            <a:xfrm>
              <a:off x="-1487714" y="2596280"/>
              <a:ext cx="10392228" cy="368935"/>
            </a:xfrm>
            <a:prstGeom prst="rect">
              <a:avLst/>
            </a:prstGeom>
            <a:noFill/>
          </p:spPr>
          <p:txBody>
            <a:bodyPr wrap="square" lIns="0" tIns="0" rIns="0" bIns="0" rtlCol="0">
              <a:spAutoFit/>
            </a:bodyPr>
            <a:lstStyle/>
            <a:p>
              <a:pPr algn="ctr" hangingPunct="0">
                <a:lnSpc>
                  <a:spcPct val="150000"/>
                </a:lnSpc>
              </a:pPr>
              <a:endPar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grpSp>
      <p:sp>
        <p:nvSpPr>
          <p:cNvPr id="25" name="文本框 24"/>
          <p:cNvSpPr txBox="1"/>
          <p:nvPr/>
        </p:nvSpPr>
        <p:spPr>
          <a:xfrm>
            <a:off x="1777279" y="4359414"/>
            <a:ext cx="1452870" cy="707886"/>
          </a:xfrm>
          <a:prstGeom prst="rect">
            <a:avLst/>
          </a:prstGeom>
          <a:noFill/>
        </p:spPr>
        <p:txBody>
          <a:bodyPr wrap="square" rtlCol="0">
            <a:spAutoFit/>
          </a:bodyPr>
          <a:lstStyle/>
          <a:p>
            <a:pPr algn="ctr"/>
            <a:r>
              <a:rPr lang="en-US" altLang="zh-CN" sz="4000" b="1" dirty="0">
                <a:solidFill>
                  <a:schemeClr val="bg1"/>
                </a:solidFill>
                <a:latin typeface="思源黑体 CN Heavy" panose="020B0A00000000000000" pitchFamily="34" charset="-122"/>
                <a:ea typeface="思源黑体 CN Heavy" panose="020B0A00000000000000" pitchFamily="34" charset="-122"/>
              </a:rPr>
              <a:t>50</a:t>
            </a:r>
            <a:r>
              <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a:t>
            </a:r>
            <a:endPar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endParaRPr>
          </a:p>
        </p:txBody>
      </p:sp>
      <p:sp>
        <p:nvSpPr>
          <p:cNvPr id="26" name="文本框 25"/>
          <p:cNvSpPr txBox="1"/>
          <p:nvPr/>
        </p:nvSpPr>
        <p:spPr>
          <a:xfrm>
            <a:off x="4172136" y="4359414"/>
            <a:ext cx="1452870" cy="707886"/>
          </a:xfrm>
          <a:prstGeom prst="rect">
            <a:avLst/>
          </a:prstGeom>
          <a:noFill/>
        </p:spPr>
        <p:txBody>
          <a:bodyPr wrap="square" rtlCol="0">
            <a:spAutoFit/>
          </a:bodyPr>
          <a:lstStyle/>
          <a:p>
            <a:pPr algn="ctr"/>
            <a:r>
              <a:rPr lang="en-US" altLang="zh-CN" sz="4000" b="1" dirty="0">
                <a:solidFill>
                  <a:schemeClr val="bg1"/>
                </a:solidFill>
                <a:latin typeface="思源黑体 CN Heavy" panose="020B0A00000000000000" pitchFamily="34" charset="-122"/>
                <a:ea typeface="思源黑体 CN Heavy" panose="020B0A00000000000000" pitchFamily="34" charset="-122"/>
              </a:rPr>
              <a:t>56</a:t>
            </a:r>
            <a:r>
              <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a:t>
            </a:r>
            <a:endPar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endParaRPr>
          </a:p>
        </p:txBody>
      </p:sp>
      <p:sp>
        <p:nvSpPr>
          <p:cNvPr id="27" name="文本框 26"/>
          <p:cNvSpPr txBox="1"/>
          <p:nvPr/>
        </p:nvSpPr>
        <p:spPr>
          <a:xfrm>
            <a:off x="6566993" y="4359414"/>
            <a:ext cx="1452870" cy="707886"/>
          </a:xfrm>
          <a:prstGeom prst="rect">
            <a:avLst/>
          </a:prstGeom>
          <a:noFill/>
        </p:spPr>
        <p:txBody>
          <a:bodyPr wrap="square" rtlCol="0">
            <a:spAutoFit/>
          </a:bodyPr>
          <a:lstStyle/>
          <a:p>
            <a:pPr algn="ctr"/>
            <a:r>
              <a:rPr lang="en-US" altLang="zh-CN" sz="4000" b="1" dirty="0">
                <a:solidFill>
                  <a:schemeClr val="bg1"/>
                </a:solidFill>
                <a:latin typeface="思源黑体 CN Heavy" panose="020B0A00000000000000" pitchFamily="34" charset="-122"/>
                <a:ea typeface="思源黑体 CN Heavy" panose="020B0A00000000000000" pitchFamily="34" charset="-122"/>
              </a:rPr>
              <a:t>66</a:t>
            </a:r>
            <a:r>
              <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a:t>
            </a:r>
            <a:endPar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endParaRPr>
          </a:p>
        </p:txBody>
      </p:sp>
      <p:sp>
        <p:nvSpPr>
          <p:cNvPr id="28" name="文本框 27"/>
          <p:cNvSpPr txBox="1"/>
          <p:nvPr/>
        </p:nvSpPr>
        <p:spPr>
          <a:xfrm>
            <a:off x="8961851" y="4359414"/>
            <a:ext cx="1452870" cy="707886"/>
          </a:xfrm>
          <a:prstGeom prst="rect">
            <a:avLst/>
          </a:prstGeom>
          <a:noFill/>
        </p:spPr>
        <p:txBody>
          <a:bodyPr wrap="square" rtlCol="0">
            <a:spAutoFit/>
          </a:bodyPr>
          <a:lstStyle/>
          <a:p>
            <a:pPr algn="ctr"/>
            <a:r>
              <a:rPr lang="en-US" altLang="zh-CN" sz="4000" b="1" dirty="0">
                <a:solidFill>
                  <a:schemeClr val="bg1"/>
                </a:solidFill>
                <a:latin typeface="思源黑体 CN Heavy" panose="020B0A00000000000000" pitchFamily="34" charset="-122"/>
                <a:ea typeface="思源黑体 CN Heavy" panose="020B0A00000000000000" pitchFamily="34" charset="-122"/>
              </a:rPr>
              <a:t>8</a:t>
            </a:r>
            <a:r>
              <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a:t>
            </a:r>
            <a:endParaRPr kumimoji="0" lang="en-US" altLang="zh-CN" sz="40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endParaRPr>
          </a:p>
        </p:txBody>
      </p:sp>
      <p:sp>
        <p:nvSpPr>
          <p:cNvPr id="29" name="矩形 28"/>
          <p:cNvSpPr/>
          <p:nvPr/>
        </p:nvSpPr>
        <p:spPr>
          <a:xfrm>
            <a:off x="1785259" y="5011754"/>
            <a:ext cx="1335312" cy="700385"/>
          </a:xfrm>
          <a:prstGeom prst="rect">
            <a:avLst/>
          </a:prstGeom>
          <a:noFill/>
        </p:spPr>
        <p:txBody>
          <a:bodyPr wrap="square" lIns="0" tIns="0" rIns="0" bIns="0" rtlCol="0">
            <a:spAutoFit/>
          </a:bodyPr>
          <a:lstStyle/>
          <a:p>
            <a:pPr algn="ctr" hangingPunct="0">
              <a:lnSpc>
                <a:spcPct val="15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rPr>
              <a:t>更改文字大小属性。</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
        <p:nvSpPr>
          <p:cNvPr id="30" name="矩形 29"/>
          <p:cNvSpPr/>
          <p:nvPr/>
        </p:nvSpPr>
        <p:spPr>
          <a:xfrm>
            <a:off x="2748915" y="1153160"/>
            <a:ext cx="6416040" cy="722630"/>
          </a:xfrm>
          <a:prstGeom prst="rect">
            <a:avLst/>
          </a:prstGeom>
          <a:noFill/>
        </p:spPr>
        <p:txBody>
          <a:bodyPr wrap="square" lIns="0" tIns="0" rIns="0" bIns="0" rtlCol="0">
            <a:noAutofit/>
          </a:bodyPr>
          <a:lstStyle/>
          <a:p>
            <a:pPr algn="ctr" hangingPunct="0">
              <a:lnSpc>
                <a:spcPct val="150000"/>
              </a:lnSpc>
            </a:pPr>
            <a:r>
              <a:rPr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mn-lt"/>
              </a:rPr>
              <a:t>以</a:t>
            </a:r>
            <a:r>
              <a:rPr lang="en-US" altLang="zh-CN" sz="1600" dirty="0">
                <a:solidFill>
                  <a:schemeClr val="tx1"/>
                </a:solidFill>
                <a:latin typeface="思源黑体 CN Normal" panose="020B0400000000000000" pitchFamily="34" charset="-122"/>
                <a:ea typeface="思源黑体 CN Normal" panose="020B0400000000000000" pitchFamily="34" charset="-122"/>
                <a:cs typeface="+mn-ea"/>
                <a:sym typeface="+mn-lt"/>
              </a:rPr>
              <a:t>2025</a:t>
            </a:r>
            <a:r>
              <a:rPr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mn-lt"/>
              </a:rPr>
              <a:t>年部分数据为例展示，完整数据请见附录</a:t>
            </a:r>
            <a:endParaRPr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mn-lt"/>
            </a:endParaRPr>
          </a:p>
        </p:txBody>
      </p:sp>
      <p:sp>
        <p:nvSpPr>
          <p:cNvPr id="31" name="矩形 30"/>
          <p:cNvSpPr/>
          <p:nvPr/>
        </p:nvSpPr>
        <p:spPr>
          <a:xfrm>
            <a:off x="6662059" y="5011754"/>
            <a:ext cx="1335312" cy="700385"/>
          </a:xfrm>
          <a:prstGeom prst="rect">
            <a:avLst/>
          </a:prstGeom>
          <a:noFill/>
        </p:spPr>
        <p:txBody>
          <a:bodyPr wrap="square" lIns="0" tIns="0" rIns="0" bIns="0" rtlCol="0">
            <a:spAutoFit/>
          </a:bodyPr>
          <a:lstStyle/>
          <a:p>
            <a:pPr algn="ctr" hangingPunct="0">
              <a:lnSpc>
                <a:spcPct val="15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rPr>
              <a:t>更改文字大小属性。</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
        <p:nvSpPr>
          <p:cNvPr id="32" name="矩形 31"/>
          <p:cNvSpPr/>
          <p:nvPr/>
        </p:nvSpPr>
        <p:spPr>
          <a:xfrm>
            <a:off x="8998859" y="5011754"/>
            <a:ext cx="1335312" cy="700385"/>
          </a:xfrm>
          <a:prstGeom prst="rect">
            <a:avLst/>
          </a:prstGeom>
          <a:noFill/>
        </p:spPr>
        <p:txBody>
          <a:bodyPr wrap="square" lIns="0" tIns="0" rIns="0" bIns="0" rtlCol="0">
            <a:spAutoFit/>
          </a:bodyPr>
          <a:lstStyle/>
          <a:p>
            <a:pPr algn="ctr" hangingPunct="0">
              <a:lnSpc>
                <a:spcPct val="15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rPr>
              <a:t>更改文字大小属性。</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pic>
        <p:nvPicPr>
          <p:cNvPr id="14" name="图片 13"/>
          <p:cNvPicPr>
            <a:picLocks noChangeAspect="1"/>
          </p:cNvPicPr>
          <p:nvPr>
            <p:custDataLst>
              <p:tags r:id="rId2"/>
            </p:custDataLst>
          </p:nvPr>
        </p:nvPicPr>
        <p:blipFill>
          <a:blip r:embed="rId3"/>
          <a:stretch>
            <a:fillRect/>
          </a:stretch>
        </p:blipFill>
        <p:spPr>
          <a:xfrm>
            <a:off x="586105" y="2556510"/>
            <a:ext cx="11018520" cy="33547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82790" y="2715260"/>
            <a:ext cx="3561080" cy="1753235"/>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数据获取与预处理</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04</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8" name="文本框 57"/>
          <p:cNvSpPr txBox="1"/>
          <p:nvPr/>
        </p:nvSpPr>
        <p:spPr>
          <a:xfrm>
            <a:off x="7238027" y="3590718"/>
            <a:ext cx="3264874" cy="253365"/>
          </a:xfrm>
          <a:prstGeom prst="rect">
            <a:avLst/>
          </a:prstGeom>
          <a:noFill/>
        </p:spPr>
        <p:txBody>
          <a:bodyPr wrap="square" lIns="0" tIns="0" rIns="0" bIns="0" rtlCol="0">
            <a:spAutoFit/>
          </a:bodyPr>
          <a:lstStyle/>
          <a:p>
            <a:pPr hangingPunct="0">
              <a:lnSpc>
                <a:spcPct val="150000"/>
              </a:lnSpc>
            </a:pPr>
            <a:r>
              <a:rPr lang="en-US" altLang="zh-CN" sz="11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mn-lt"/>
              </a:rPr>
              <a:t>. </a:t>
            </a:r>
            <a:endParaRPr lang="en-US" altLang="zh-CN" sz="11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 4</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grpSp>
        <p:nvGrpSpPr>
          <p:cNvPr id="64" name="组合 63"/>
          <p:cNvGrpSpPr/>
          <p:nvPr/>
        </p:nvGrpSpPr>
        <p:grpSpPr>
          <a:xfrm>
            <a:off x="1257813" y="694177"/>
            <a:ext cx="4520175" cy="569635"/>
            <a:chOff x="706580" y="632385"/>
            <a:chExt cx="4520175" cy="569635"/>
          </a:xfrm>
        </p:grpSpPr>
        <p:sp>
          <p:nvSpPr>
            <p:cNvPr id="65" name="文本框 64"/>
            <p:cNvSpPr txBox="1"/>
            <p:nvPr/>
          </p:nvSpPr>
          <p:spPr>
            <a:xfrm>
              <a:off x="706580" y="632385"/>
              <a:ext cx="2834579" cy="46037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华东师范大学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66" name="文本框 65"/>
            <p:cNvSpPr txBox="1"/>
            <p:nvPr/>
          </p:nvSpPr>
          <p:spPr>
            <a:xfrm>
              <a:off x="744680" y="972150"/>
              <a:ext cx="4482075" cy="229870"/>
            </a:xfrm>
            <a:prstGeom prst="rect">
              <a:avLst/>
            </a:prstGeom>
            <a:noFill/>
          </p:spPr>
          <p:txBody>
            <a:bodyPr wrap="square" rtlCol="0">
              <a:spAutoFit/>
            </a:bodyPr>
            <a:lstStyle/>
            <a:p>
              <a:r>
                <a:rPr lang="en-US" altLang="zh-CN" sz="900" spc="300" dirty="0">
                  <a:solidFill>
                    <a:schemeClr val="tx1">
                      <a:lumMod val="50000"/>
                      <a:lumOff val="50000"/>
                    </a:schemeClr>
                  </a:solidFill>
                  <a:latin typeface="+mn-ea"/>
                </a:rPr>
                <a:t>East China Normal University</a:t>
              </a:r>
              <a:endParaRPr lang="en-US" altLang="zh-CN" sz="900" spc="300" dirty="0">
                <a:solidFill>
                  <a:schemeClr val="tx1">
                    <a:lumMod val="50000"/>
                    <a:lumOff val="50000"/>
                  </a:schemeClr>
                </a:solidFill>
                <a:latin typeface="+mn-ea"/>
              </a:endParaRPr>
            </a:p>
          </p:txBody>
        </p:sp>
      </p:gr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ísļîḓé"/>
          <p:cNvGrpSpPr/>
          <p:nvPr/>
        </p:nvGrpSpPr>
        <p:grpSpPr>
          <a:xfrm>
            <a:off x="693300" y="729226"/>
            <a:ext cx="519548" cy="519548"/>
            <a:chOff x="5683121" y="1558109"/>
            <a:chExt cx="673626" cy="673626"/>
          </a:xfrm>
        </p:grpSpPr>
        <p:sp>
          <p:nvSpPr>
            <p:cNvPr id="68"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69"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
        <p:nvSpPr>
          <p:cNvPr id="9" name="文本框 8"/>
          <p:cNvSpPr txBox="1"/>
          <p:nvPr/>
        </p:nvSpPr>
        <p:spPr>
          <a:xfrm>
            <a:off x="6814185" y="4695825"/>
            <a:ext cx="4058285" cy="922020"/>
          </a:xfrm>
          <a:prstGeom prst="rect">
            <a:avLst/>
          </a:prstGeom>
          <a:noFill/>
        </p:spPr>
        <p:txBody>
          <a:bodyPr wrap="square" rtlCol="0">
            <a:spAutoFit/>
          </a:bodyPr>
          <a:lstStyle/>
          <a:p>
            <a:r>
              <a:rPr lang="zh-CN" altLang="en-US" dirty="0"/>
              <a:t>由于在编写代码前和可视化处理前均需进行数据预处理，我们将处理数据的板块调整了展示位置</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4387850" y="1147207"/>
            <a:ext cx="3416300" cy="229870"/>
          </a:xfrm>
          <a:prstGeom prst="rect">
            <a:avLst/>
          </a:prstGeom>
          <a:noFill/>
        </p:spPr>
        <p:txBody>
          <a:bodyPr wrap="square" rtlCol="0">
            <a:spAutoFit/>
          </a:bodyPr>
          <a:lstStyle/>
          <a:p>
            <a:pPr algn="dist"/>
            <a:endParaRPr lang="zh-CN" altLang="en-US" sz="900" spc="300" dirty="0">
              <a:solidFill>
                <a:schemeClr val="tx1">
                  <a:lumMod val="50000"/>
                  <a:lumOff val="50000"/>
                </a:schemeClr>
              </a:solidFill>
              <a:latin typeface="+mn-ea"/>
            </a:endParaRPr>
          </a:p>
        </p:txBody>
      </p:sp>
      <p:sp>
        <p:nvSpPr>
          <p:cNvPr id="33" name="文本框 32"/>
          <p:cNvSpPr txBox="1"/>
          <p:nvPr/>
        </p:nvSpPr>
        <p:spPr>
          <a:xfrm>
            <a:off x="4718957" y="541929"/>
            <a:ext cx="2754086"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数据获取</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190171" y="1857828"/>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736070" y="2001284"/>
            <a:ext cx="8719861" cy="460375"/>
          </a:xfrm>
          <a:prstGeom prst="rect">
            <a:avLst/>
          </a:prstGeom>
          <a:noFill/>
        </p:spPr>
        <p:txBody>
          <a:bodyPr wrap="square" rtlCol="0">
            <a:spAutoFit/>
          </a:bodyPr>
          <a:lstStyle/>
          <a:p>
            <a:pPr algn="just" hangingPunct="0">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来源于2020年上海市人口普查年鉴以及上海市养老服务平台</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8" name="文本框 17"/>
          <p:cNvSpPr txBox="1"/>
          <p:nvPr/>
        </p:nvSpPr>
        <p:spPr>
          <a:xfrm>
            <a:off x="4508501" y="2903858"/>
            <a:ext cx="5996618" cy="1938020"/>
          </a:xfrm>
          <a:prstGeom prst="rect">
            <a:avLst/>
          </a:prstGeom>
          <a:noFill/>
        </p:spPr>
        <p:txBody>
          <a:bodyPr wrap="square" rtlCol="0">
            <a:spAutoFit/>
          </a:bodyPr>
          <a:lstStyle/>
          <a:p>
            <a:pPr indent="0" algn="just" hangingPunct="0">
              <a:lnSpc>
                <a:spcPct val="150000"/>
              </a:lnSpc>
              <a:buFont typeface="+mj-lt"/>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2020年上海市人口普查年鉴：包含各地区分年龄、性别的人口，各地区分年龄、性别的死亡人口，各地区分性别、孩次的出生人口，各地区育龄妇女年龄别生育率及总和生育率</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indent="0" algn="just" hangingPunct="0">
              <a:lnSpc>
                <a:spcPct val="150000"/>
              </a:lnSpc>
              <a:buFont typeface="+mj-lt"/>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上海市养老服务平台：长者照护之家，社区老年人日间照护机构，老年助餐服务场所，社区综合为老服务中心，农村睦邻点</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grpSp>
        <p:nvGrpSpPr>
          <p:cNvPr id="15" name="组合 14"/>
          <p:cNvGrpSpPr/>
          <p:nvPr/>
        </p:nvGrpSpPr>
        <p:grpSpPr>
          <a:xfrm>
            <a:off x="1747922" y="2977061"/>
            <a:ext cx="2171700" cy="2171700"/>
            <a:chOff x="1663700" y="2952998"/>
            <a:chExt cx="2171700" cy="2171700"/>
          </a:xfrm>
        </p:grpSpPr>
        <p:grpSp>
          <p:nvGrpSpPr>
            <p:cNvPr id="13" name="组合 12"/>
            <p:cNvGrpSpPr/>
            <p:nvPr/>
          </p:nvGrpSpPr>
          <p:grpSpPr>
            <a:xfrm>
              <a:off x="1663700" y="2952998"/>
              <a:ext cx="2171700" cy="2171700"/>
              <a:chOff x="1663700" y="2717800"/>
              <a:chExt cx="2171700" cy="2171700"/>
            </a:xfrm>
          </p:grpSpPr>
          <p:sp>
            <p:nvSpPr>
              <p:cNvPr id="12" name="椭圆 11"/>
              <p:cNvSpPr/>
              <p:nvPr/>
            </p:nvSpPr>
            <p:spPr>
              <a:xfrm>
                <a:off x="1663700" y="2717800"/>
                <a:ext cx="2171700" cy="2171700"/>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860550" y="2914650"/>
                <a:ext cx="1778000" cy="17780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4" name="椭圆 13"/>
            <p:cNvSpPr/>
            <p:nvPr/>
          </p:nvSpPr>
          <p:spPr>
            <a:xfrm>
              <a:off x="1778000" y="4572000"/>
              <a:ext cx="88900" cy="889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Freeform 88"/>
          <p:cNvSpPr>
            <a:spLocks noChangeArrowheads="1"/>
          </p:cNvSpPr>
          <p:nvPr/>
        </p:nvSpPr>
        <p:spPr bwMode="auto">
          <a:xfrm>
            <a:off x="2230078" y="3450338"/>
            <a:ext cx="1207388" cy="1225146"/>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1" grpId="0" animBg="1"/>
      <p:bldP spid="16"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097655" y="541655"/>
            <a:ext cx="3575050"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数据预处理</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3060700" y="864870"/>
            <a:ext cx="5519420"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4" name="Google Shape;1376;p34"/>
          <p:cNvSpPr/>
          <p:nvPr/>
        </p:nvSpPr>
        <p:spPr>
          <a:xfrm>
            <a:off x="459683" y="1235303"/>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1</a:t>
            </a:r>
            <a:endParaRPr sz="2000" dirty="0">
              <a:latin typeface="汉仪铁线黑-65简" panose="00020600040101010101" pitchFamily="18" charset="-122"/>
              <a:ea typeface="汉仪铁线黑-65简" panose="00020600040101010101" pitchFamily="18" charset="-122"/>
              <a:sym typeface="Fira Sans"/>
            </a:endParaRPr>
          </a:p>
        </p:txBody>
      </p:sp>
      <p:sp>
        <p:nvSpPr>
          <p:cNvPr id="25" name="Google Shape;1376;p34"/>
          <p:cNvSpPr/>
          <p:nvPr/>
        </p:nvSpPr>
        <p:spPr>
          <a:xfrm>
            <a:off x="459683" y="2398623"/>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2</a:t>
            </a:r>
            <a:endParaRPr sz="2000" dirty="0">
              <a:latin typeface="汉仪铁线黑-65简" panose="00020600040101010101" pitchFamily="18" charset="-122"/>
              <a:ea typeface="汉仪铁线黑-65简" panose="00020600040101010101" pitchFamily="18" charset="-122"/>
              <a:sym typeface="Fira Sans"/>
            </a:endParaRPr>
          </a:p>
        </p:txBody>
      </p:sp>
      <p:sp>
        <p:nvSpPr>
          <p:cNvPr id="26" name="Google Shape;1376;p34"/>
          <p:cNvSpPr/>
          <p:nvPr/>
        </p:nvSpPr>
        <p:spPr>
          <a:xfrm>
            <a:off x="459683" y="4195672"/>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3</a:t>
            </a:r>
            <a:endParaRPr sz="2000" dirty="0">
              <a:latin typeface="汉仪铁线黑-65简" panose="00020600040101010101" pitchFamily="18" charset="-122"/>
              <a:ea typeface="汉仪铁线黑-65简" panose="00020600040101010101" pitchFamily="18" charset="-122"/>
              <a:sym typeface="Fira Sans"/>
            </a:endParaRPr>
          </a:p>
        </p:txBody>
      </p:sp>
      <p:sp>
        <p:nvSpPr>
          <p:cNvPr id="29" name="矩形 28"/>
          <p:cNvSpPr/>
          <p:nvPr/>
        </p:nvSpPr>
        <p:spPr>
          <a:xfrm>
            <a:off x="1264920" y="1195070"/>
            <a:ext cx="178244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死亡率计算</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2" name="矩形 31"/>
          <p:cNvSpPr/>
          <p:nvPr/>
        </p:nvSpPr>
        <p:spPr>
          <a:xfrm>
            <a:off x="1104265" y="2398395"/>
            <a:ext cx="344106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老年服务数据预处理</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4" name="矩形 33"/>
          <p:cNvSpPr/>
          <p:nvPr/>
        </p:nvSpPr>
        <p:spPr>
          <a:xfrm>
            <a:off x="1104265" y="2928620"/>
            <a:ext cx="8352155"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将数据在Excel中运用字段提取函数，在D列中提取出相应服务所处的行政区。</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5" name="矩形 34"/>
          <p:cNvSpPr/>
          <p:nvPr/>
        </p:nvSpPr>
        <p:spPr>
          <a:xfrm>
            <a:off x="1148715" y="4185285"/>
            <a:ext cx="308546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老年服务的分区统计</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7" name="矩形 36"/>
          <p:cNvSpPr/>
          <p:nvPr/>
        </p:nvSpPr>
        <p:spPr>
          <a:xfrm>
            <a:off x="1016635" y="4679950"/>
            <a:ext cx="8440420"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将数据导入</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excel</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后，通过count函数得出相应各区分布数量。</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0" name="图片 9"/>
          <p:cNvPicPr>
            <a:picLocks noChangeAspect="1"/>
          </p:cNvPicPr>
          <p:nvPr>
            <p:custDataLst>
              <p:tags r:id="rId1"/>
            </p:custDataLst>
          </p:nvPr>
        </p:nvPicPr>
        <p:blipFill>
          <a:blip r:embed="rId2"/>
          <a:stretch>
            <a:fillRect/>
          </a:stretch>
        </p:blipFill>
        <p:spPr>
          <a:xfrm>
            <a:off x="1148715" y="1805305"/>
            <a:ext cx="3022600" cy="67310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1016635" y="3299460"/>
            <a:ext cx="6863715" cy="81915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935990" y="5081905"/>
            <a:ext cx="6635115" cy="10433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4" grpId="0" animBg="1"/>
      <p:bldP spid="25" grpId="0" animBg="1"/>
      <p:bldP spid="26" grpId="0" animBg="1"/>
      <p:bldP spid="29" grpId="0"/>
      <p:bldP spid="32" grpId="0"/>
      <p:bldP spid="34"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097655" y="541655"/>
            <a:ext cx="3575050"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数据预处理</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3060700" y="864870"/>
            <a:ext cx="5519420"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4" name="Google Shape;1376;p34"/>
          <p:cNvSpPr/>
          <p:nvPr/>
        </p:nvSpPr>
        <p:spPr>
          <a:xfrm>
            <a:off x="459683" y="1235303"/>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汉仪铁线黑-65简" panose="00020600040101010101" pitchFamily="18" charset="-122"/>
                <a:ea typeface="汉仪铁线黑-65简" panose="00020600040101010101" pitchFamily="18" charset="-122"/>
                <a:sym typeface="Fira Sans"/>
              </a:rPr>
              <a:t>4</a:t>
            </a:r>
            <a:endParaRPr lang="en-US" sz="2000" dirty="0">
              <a:latin typeface="汉仪铁线黑-65简" panose="00020600040101010101" pitchFamily="18" charset="-122"/>
              <a:ea typeface="汉仪铁线黑-65简" panose="00020600040101010101" pitchFamily="18" charset="-122"/>
              <a:sym typeface="Fira Sans"/>
            </a:endParaRPr>
          </a:p>
        </p:txBody>
      </p:sp>
      <p:sp>
        <p:nvSpPr>
          <p:cNvPr id="29" name="矩形 28"/>
          <p:cNvSpPr/>
          <p:nvPr/>
        </p:nvSpPr>
        <p:spPr>
          <a:xfrm>
            <a:off x="1264920" y="1195070"/>
            <a:ext cx="178244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输出数据处理</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7" name="矩形 36"/>
          <p:cNvSpPr/>
          <p:nvPr/>
        </p:nvSpPr>
        <p:spPr>
          <a:xfrm>
            <a:off x="1016635" y="4370070"/>
            <a:ext cx="8440420"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处理后结果展示：</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00" name="图片 99"/>
          <p:cNvPicPr/>
          <p:nvPr>
            <p:custDataLst>
              <p:tags r:id="rId1"/>
            </p:custDataLst>
          </p:nvPr>
        </p:nvPicPr>
        <p:blipFill>
          <a:blip r:embed="rId2"/>
          <a:stretch>
            <a:fillRect/>
          </a:stretch>
        </p:blipFill>
        <p:spPr>
          <a:xfrm>
            <a:off x="1394460" y="1720850"/>
            <a:ext cx="3232785" cy="734695"/>
          </a:xfrm>
          <a:prstGeom prst="rect">
            <a:avLst/>
          </a:prstGeom>
          <a:noFill/>
          <a:ln w="9525">
            <a:noFill/>
          </a:ln>
        </p:spPr>
      </p:pic>
      <p:pic>
        <p:nvPicPr>
          <p:cNvPr id="101" name="图片 100"/>
          <p:cNvPicPr/>
          <p:nvPr>
            <p:custDataLst>
              <p:tags r:id="rId3"/>
            </p:custDataLst>
          </p:nvPr>
        </p:nvPicPr>
        <p:blipFill>
          <a:blip r:embed="rId4"/>
          <a:stretch>
            <a:fillRect/>
          </a:stretch>
        </p:blipFill>
        <p:spPr>
          <a:xfrm>
            <a:off x="1394460" y="2433320"/>
            <a:ext cx="3232785" cy="704850"/>
          </a:xfrm>
          <a:prstGeom prst="rect">
            <a:avLst/>
          </a:prstGeom>
          <a:noFill/>
          <a:ln w="9525">
            <a:noFill/>
          </a:ln>
        </p:spPr>
      </p:pic>
      <p:pic>
        <p:nvPicPr>
          <p:cNvPr id="102" name="图片 101"/>
          <p:cNvPicPr/>
          <p:nvPr>
            <p:custDataLst>
              <p:tags r:id="rId5"/>
            </p:custDataLst>
          </p:nvPr>
        </p:nvPicPr>
        <p:blipFill>
          <a:blip r:embed="rId6"/>
          <a:stretch>
            <a:fillRect/>
          </a:stretch>
        </p:blipFill>
        <p:spPr>
          <a:xfrm>
            <a:off x="1446530" y="3138170"/>
            <a:ext cx="3232785" cy="711835"/>
          </a:xfrm>
          <a:prstGeom prst="rect">
            <a:avLst/>
          </a:prstGeom>
          <a:noFill/>
          <a:ln w="9525">
            <a:noFill/>
          </a:ln>
        </p:spPr>
      </p:pic>
      <p:pic>
        <p:nvPicPr>
          <p:cNvPr id="103" name="图片 102"/>
          <p:cNvPicPr/>
          <p:nvPr>
            <p:custDataLst>
              <p:tags r:id="rId7"/>
            </p:custDataLst>
          </p:nvPr>
        </p:nvPicPr>
        <p:blipFill>
          <a:blip r:embed="rId8"/>
          <a:stretch>
            <a:fillRect/>
          </a:stretch>
        </p:blipFill>
        <p:spPr>
          <a:xfrm>
            <a:off x="1394460" y="3769360"/>
            <a:ext cx="3284855" cy="681990"/>
          </a:xfrm>
          <a:prstGeom prst="rect">
            <a:avLst/>
          </a:prstGeom>
          <a:noFill/>
          <a:ln w="9525">
            <a:noFill/>
          </a:ln>
        </p:spPr>
      </p:pic>
      <p:pic>
        <p:nvPicPr>
          <p:cNvPr id="13" name="图片 11"/>
          <p:cNvPicPr>
            <a:picLocks noChangeAspect="1"/>
          </p:cNvPicPr>
          <p:nvPr>
            <p:custDataLst>
              <p:tags r:id="rId9"/>
            </p:custDataLst>
          </p:nvPr>
        </p:nvPicPr>
        <p:blipFill>
          <a:blip r:embed="rId10"/>
          <a:stretch>
            <a:fillRect/>
          </a:stretch>
        </p:blipFill>
        <p:spPr>
          <a:xfrm>
            <a:off x="1394460" y="4919980"/>
            <a:ext cx="7604760" cy="10604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4" grpId="0" animBg="1"/>
      <p:bldP spid="29"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097655" y="541655"/>
            <a:ext cx="3575050"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数据预处理</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3060700" y="864870"/>
            <a:ext cx="5519420"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4" name="Google Shape;1376;p34"/>
          <p:cNvSpPr/>
          <p:nvPr/>
        </p:nvSpPr>
        <p:spPr>
          <a:xfrm>
            <a:off x="459683" y="1235303"/>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汉仪铁线黑-65简" panose="00020600040101010101" pitchFamily="18" charset="-122"/>
                <a:ea typeface="汉仪铁线黑-65简" panose="00020600040101010101" pitchFamily="18" charset="-122"/>
                <a:sym typeface="Fira Sans"/>
              </a:rPr>
              <a:t>5</a:t>
            </a:r>
            <a:endParaRPr lang="en-US" sz="2000" dirty="0">
              <a:latin typeface="汉仪铁线黑-65简" panose="00020600040101010101" pitchFamily="18" charset="-122"/>
              <a:ea typeface="汉仪铁线黑-65简" panose="00020600040101010101" pitchFamily="18" charset="-122"/>
              <a:sym typeface="Fira Sans"/>
            </a:endParaRPr>
          </a:p>
        </p:txBody>
      </p:sp>
      <p:sp>
        <p:nvSpPr>
          <p:cNvPr id="25" name="Google Shape;1376;p34"/>
          <p:cNvSpPr/>
          <p:nvPr/>
        </p:nvSpPr>
        <p:spPr>
          <a:xfrm>
            <a:off x="459683" y="2398623"/>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汉仪铁线黑-65简" panose="00020600040101010101" pitchFamily="18" charset="-122"/>
                <a:ea typeface="汉仪铁线黑-65简" panose="00020600040101010101" pitchFamily="18" charset="-122"/>
                <a:sym typeface="Fira Sans"/>
              </a:rPr>
              <a:t>6</a:t>
            </a:r>
            <a:endParaRPr lang="en-US" sz="2000" dirty="0">
              <a:latin typeface="汉仪铁线黑-65简" panose="00020600040101010101" pitchFamily="18" charset="-122"/>
              <a:ea typeface="汉仪铁线黑-65简" panose="00020600040101010101" pitchFamily="18" charset="-122"/>
              <a:sym typeface="Fira Sans"/>
            </a:endParaRPr>
          </a:p>
        </p:txBody>
      </p:sp>
      <p:sp>
        <p:nvSpPr>
          <p:cNvPr id="29" name="矩形 28"/>
          <p:cNvSpPr/>
          <p:nvPr/>
        </p:nvSpPr>
        <p:spPr>
          <a:xfrm>
            <a:off x="1264920" y="1195070"/>
            <a:ext cx="838136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各区老年服务满足比计算（满足比即单项设施满足多少人使用）</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4" name="矩形 33"/>
          <p:cNvSpPr/>
          <p:nvPr>
            <p:custDataLst>
              <p:tags r:id="rId1"/>
            </p:custDataLst>
          </p:nvPr>
        </p:nvSpPr>
        <p:spPr>
          <a:xfrm>
            <a:off x="1104265" y="2928620"/>
            <a:ext cx="8352155" cy="110744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将预测年份的满足比按照</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进行最大最小值归一化处理，按辖区求和，得到相应年度该区的老年服务设施满足比。</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5" name="矩形 34"/>
          <p:cNvSpPr/>
          <p:nvPr/>
        </p:nvSpPr>
        <p:spPr>
          <a:xfrm>
            <a:off x="1311910" y="2413635"/>
            <a:ext cx="308546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数据归一化处理</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pic>
        <p:nvPicPr>
          <p:cNvPr id="106" name="图片 105"/>
          <p:cNvPicPr/>
          <p:nvPr>
            <p:custDataLst>
              <p:tags r:id="rId2"/>
            </p:custDataLst>
          </p:nvPr>
        </p:nvPicPr>
        <p:blipFill>
          <a:blip r:embed="rId3"/>
          <a:stretch>
            <a:fillRect/>
          </a:stretch>
        </p:blipFill>
        <p:spPr>
          <a:xfrm>
            <a:off x="1264920" y="1593215"/>
            <a:ext cx="3751580" cy="866775"/>
          </a:xfrm>
          <a:prstGeom prst="rect">
            <a:avLst/>
          </a:prstGeom>
          <a:noFill/>
          <a:ln w="9525">
            <a:noFill/>
          </a:ln>
        </p:spPr>
      </p:pic>
      <p:pic>
        <p:nvPicPr>
          <p:cNvPr id="107" name="图片 106"/>
          <p:cNvPicPr/>
          <p:nvPr>
            <p:custDataLst>
              <p:tags r:id="rId4"/>
            </p:custDataLst>
          </p:nvPr>
        </p:nvPicPr>
        <p:blipFill>
          <a:blip r:embed="rId5"/>
          <a:stretch>
            <a:fillRect/>
          </a:stretch>
        </p:blipFill>
        <p:spPr>
          <a:xfrm>
            <a:off x="3858895" y="3028950"/>
            <a:ext cx="1371600" cy="680720"/>
          </a:xfrm>
          <a:prstGeom prst="rect">
            <a:avLst/>
          </a:prstGeom>
          <a:noFill/>
          <a:ln w="9525">
            <a:noFill/>
          </a:ln>
        </p:spPr>
      </p:pic>
      <p:pic>
        <p:nvPicPr>
          <p:cNvPr id="15" name="图片 5"/>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1029335" y="4228465"/>
            <a:ext cx="9726295" cy="6311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4" grpId="0" animBg="1"/>
      <p:bldP spid="25" grpId="0" animBg="1"/>
      <p:bldP spid="29"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82971" y="2715444"/>
            <a:ext cx="3191329" cy="92202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hlinkClick r:id="rId2"/>
              </a:rPr>
              <a:t>可视化</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05</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 5</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grpSp>
        <p:nvGrpSpPr>
          <p:cNvPr id="64" name="组合 63"/>
          <p:cNvGrpSpPr/>
          <p:nvPr/>
        </p:nvGrpSpPr>
        <p:grpSpPr>
          <a:xfrm>
            <a:off x="1257813" y="694177"/>
            <a:ext cx="4520175" cy="569635"/>
            <a:chOff x="706580" y="632385"/>
            <a:chExt cx="4520175" cy="569635"/>
          </a:xfrm>
        </p:grpSpPr>
        <p:sp>
          <p:nvSpPr>
            <p:cNvPr id="65" name="文本框 64"/>
            <p:cNvSpPr txBox="1"/>
            <p:nvPr/>
          </p:nvSpPr>
          <p:spPr>
            <a:xfrm>
              <a:off x="706580" y="632385"/>
              <a:ext cx="2834579" cy="46037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华东师范大学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66" name="文本框 65"/>
            <p:cNvSpPr txBox="1"/>
            <p:nvPr/>
          </p:nvSpPr>
          <p:spPr>
            <a:xfrm>
              <a:off x="744680" y="972150"/>
              <a:ext cx="4482075" cy="229870"/>
            </a:xfrm>
            <a:prstGeom prst="rect">
              <a:avLst/>
            </a:prstGeom>
            <a:noFill/>
          </p:spPr>
          <p:txBody>
            <a:bodyPr wrap="square" rtlCol="0">
              <a:spAutoFit/>
            </a:bodyPr>
            <a:lstStyle/>
            <a:p>
              <a:r>
                <a:rPr lang="en-US" altLang="zh-CN" sz="900" spc="300" dirty="0">
                  <a:solidFill>
                    <a:schemeClr val="tx1">
                      <a:lumMod val="50000"/>
                      <a:lumOff val="50000"/>
                    </a:schemeClr>
                  </a:solidFill>
                  <a:latin typeface="+mn-ea"/>
                </a:rPr>
                <a:t>East China Normal University</a:t>
              </a:r>
              <a:endParaRPr lang="en-US" altLang="zh-CN" sz="900" spc="300" dirty="0">
                <a:solidFill>
                  <a:schemeClr val="tx1">
                    <a:lumMod val="50000"/>
                    <a:lumOff val="50000"/>
                  </a:schemeClr>
                </a:solidFill>
                <a:latin typeface="+mn-ea"/>
              </a:endParaRPr>
            </a:p>
          </p:txBody>
        </p:sp>
      </p:gr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ísļîḓé"/>
          <p:cNvGrpSpPr/>
          <p:nvPr/>
        </p:nvGrpSpPr>
        <p:grpSpPr>
          <a:xfrm>
            <a:off x="693300" y="729226"/>
            <a:ext cx="519548" cy="519548"/>
            <a:chOff x="5683121" y="1558109"/>
            <a:chExt cx="673626" cy="673626"/>
          </a:xfrm>
        </p:grpSpPr>
        <p:sp>
          <p:nvSpPr>
            <p:cNvPr id="68"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69"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518660" y="541655"/>
            <a:ext cx="3253740"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可视化展示</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1682444" y="2010409"/>
            <a:ext cx="3693160" cy="461645"/>
          </a:xfrm>
          <a:prstGeom prst="rect">
            <a:avLst/>
          </a:prstGeom>
          <a:noFill/>
        </p:spPr>
        <p:txBody>
          <a:bodyPr wrap="square" lIns="0" tIns="0" rIns="0" bIns="0" rtlCol="0">
            <a:spAutoFit/>
          </a:bodyPr>
          <a:lstStyle/>
          <a:p>
            <a:pPr algn="just" hangingPunct="0">
              <a:lnSpc>
                <a:spcPct val="150000"/>
              </a:lnSpc>
            </a:pPr>
            <a:r>
              <a:rPr lang="en-US" altLang="zh-CN" sz="2000" b="1" dirty="0">
                <a:solidFill>
                  <a:srgbClr val="4C678E"/>
                </a:solidFill>
                <a:latin typeface="思源黑体 CN Bold" panose="020B0800000000000000" pitchFamily="34" charset="-122"/>
                <a:ea typeface="思源黑体 CN Bold" panose="020B0800000000000000" pitchFamily="34" charset="-122"/>
                <a:cs typeface="+mn-ea"/>
                <a:sym typeface="+mn-lt"/>
              </a:rPr>
              <a:t>1. </a:t>
            </a: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上海市老年人口分布现状</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53" name="矩形 52"/>
          <p:cNvSpPr/>
          <p:nvPr/>
        </p:nvSpPr>
        <p:spPr>
          <a:xfrm>
            <a:off x="1090884" y="2907673"/>
            <a:ext cx="5209653" cy="1613070"/>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根据上海统计局发布的《2022年上海统计年鉴》，将老年人口分布直观展示在上海市地图上</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中心城区为老年人口密集区域，老龄化趋势严峻，但老年人口的分布向更均衡的方向发展</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nvGrpSpPr>
          <p:cNvPr id="13" name="组合 12"/>
          <p:cNvGrpSpPr/>
          <p:nvPr/>
        </p:nvGrpSpPr>
        <p:grpSpPr>
          <a:xfrm>
            <a:off x="571723" y="1839026"/>
            <a:ext cx="834390" cy="804412"/>
            <a:chOff x="5076826" y="4406900"/>
            <a:chExt cx="848360" cy="817880"/>
          </a:xfrm>
        </p:grpSpPr>
        <p:sp>
          <p:nvSpPr>
            <p:cNvPr id="58" name="圆角矩形 24"/>
            <p:cNvSpPr/>
            <p:nvPr/>
          </p:nvSpPr>
          <p:spPr>
            <a:xfrm>
              <a:off x="5076826"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69" name="组合 68"/>
            <p:cNvGrpSpPr/>
            <p:nvPr/>
          </p:nvGrpSpPr>
          <p:grpSpPr>
            <a:xfrm>
              <a:off x="5357784" y="4635047"/>
              <a:ext cx="282736" cy="361586"/>
              <a:chOff x="1605186" y="572440"/>
              <a:chExt cx="563562" cy="720725"/>
            </a:xfrm>
            <a:solidFill>
              <a:schemeClr val="bg1"/>
            </a:solidFill>
          </p:grpSpPr>
          <p:sp>
            <p:nvSpPr>
              <p:cNvPr id="70"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1"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2"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grpSp>
      </p:grpSp>
      <p:pic>
        <p:nvPicPr>
          <p:cNvPr id="10" name="图片 9"/>
          <p:cNvPicPr>
            <a:picLocks noChangeAspect="1"/>
          </p:cNvPicPr>
          <p:nvPr>
            <p:custDataLst>
              <p:tags r:id="rId1"/>
            </p:custDataLst>
          </p:nvPr>
        </p:nvPicPr>
        <p:blipFill>
          <a:blip r:embed="rId2"/>
          <a:stretch>
            <a:fillRect/>
          </a:stretch>
        </p:blipFill>
        <p:spPr>
          <a:xfrm>
            <a:off x="6361781" y="1772957"/>
            <a:ext cx="5069840" cy="42252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529" y="3784600"/>
            <a:ext cx="12193057" cy="3073696"/>
          </a:xfrm>
          <a:prstGeom prst="rect">
            <a:avLst/>
          </a:pr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80568" y="259438"/>
            <a:ext cx="1752600" cy="923330"/>
          </a:xfrm>
          <a:prstGeom prst="rect">
            <a:avLst/>
          </a:prstGeom>
          <a:noFill/>
        </p:spPr>
        <p:txBody>
          <a:bodyPr wrap="square" rtlCol="0">
            <a:spAutoFit/>
          </a:bodyPr>
          <a:lstStyle/>
          <a:p>
            <a:pPr algn="ctr"/>
            <a:r>
              <a:rPr lang="zh-CN" altLang="en-US" sz="5400" spc="600" dirty="0">
                <a:solidFill>
                  <a:srgbClr val="4C678E"/>
                </a:solidFill>
                <a:latin typeface="思源宋体 Heavy" panose="02020900000000000000" pitchFamily="18" charset="-122"/>
                <a:ea typeface="思源宋体 Heavy" panose="02020900000000000000" pitchFamily="18" charset="-122"/>
              </a:rPr>
              <a:t>目录</a:t>
            </a:r>
            <a:endParaRPr lang="zh-CN" altLang="en-US" sz="5400" spc="600" dirty="0">
              <a:solidFill>
                <a:srgbClr val="4C678E"/>
              </a:solidFill>
              <a:latin typeface="思源宋体 Heavy" panose="02020900000000000000" pitchFamily="18" charset="-122"/>
              <a:ea typeface="思源宋体 Heavy" panose="02020900000000000000" pitchFamily="18" charset="-122"/>
            </a:endParaRPr>
          </a:p>
        </p:txBody>
      </p:sp>
      <p:sp>
        <p:nvSpPr>
          <p:cNvPr id="19" name="ïşļíḋê"/>
          <p:cNvSpPr/>
          <p:nvPr/>
        </p:nvSpPr>
        <p:spPr>
          <a:xfrm>
            <a:off x="1931211" y="1819018"/>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01</a:t>
            </a:r>
            <a:endParaRPr lang="en-US" sz="2400" b="1" dirty="0">
              <a:solidFill>
                <a:schemeClr val="bg1"/>
              </a:solidFill>
              <a:cs typeface="+mn-ea"/>
              <a:sym typeface="+mn-lt"/>
            </a:endParaRPr>
          </a:p>
        </p:txBody>
      </p:sp>
      <p:sp>
        <p:nvSpPr>
          <p:cNvPr id="34" name="ïşļíḋê"/>
          <p:cNvSpPr/>
          <p:nvPr/>
        </p:nvSpPr>
        <p:spPr>
          <a:xfrm>
            <a:off x="1931211" y="3038218"/>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02</a:t>
            </a:r>
            <a:endParaRPr lang="en-US" sz="2400" b="1" dirty="0">
              <a:solidFill>
                <a:schemeClr val="bg1"/>
              </a:solidFill>
              <a:cs typeface="+mn-ea"/>
              <a:sym typeface="+mn-lt"/>
            </a:endParaRPr>
          </a:p>
        </p:txBody>
      </p:sp>
      <p:sp>
        <p:nvSpPr>
          <p:cNvPr id="37" name="ïşļíḋê"/>
          <p:cNvSpPr/>
          <p:nvPr/>
        </p:nvSpPr>
        <p:spPr>
          <a:xfrm>
            <a:off x="1931211" y="4246787"/>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03</a:t>
            </a:r>
            <a:endParaRPr lang="en-US" sz="2400" b="1" dirty="0">
              <a:solidFill>
                <a:schemeClr val="bg1"/>
              </a:solidFill>
              <a:cs typeface="+mn-ea"/>
              <a:sym typeface="+mn-lt"/>
            </a:endParaRPr>
          </a:p>
        </p:txBody>
      </p:sp>
      <p:sp>
        <p:nvSpPr>
          <p:cNvPr id="38" name="ïşļíḋê"/>
          <p:cNvSpPr/>
          <p:nvPr/>
        </p:nvSpPr>
        <p:spPr>
          <a:xfrm>
            <a:off x="6630505" y="2392729"/>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04</a:t>
            </a:r>
            <a:endParaRPr lang="en-US" sz="2400" b="1" dirty="0">
              <a:solidFill>
                <a:schemeClr val="bg1"/>
              </a:solidFill>
              <a:cs typeface="+mn-ea"/>
              <a:sym typeface="+mn-lt"/>
            </a:endParaRPr>
          </a:p>
        </p:txBody>
      </p:sp>
      <p:sp>
        <p:nvSpPr>
          <p:cNvPr id="42" name="文本框 41"/>
          <p:cNvSpPr txBox="1"/>
          <p:nvPr/>
        </p:nvSpPr>
        <p:spPr>
          <a:xfrm>
            <a:off x="2714628" y="1815334"/>
            <a:ext cx="2108200" cy="584775"/>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研究背景</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43" name="文本框 42"/>
          <p:cNvSpPr txBox="1"/>
          <p:nvPr/>
        </p:nvSpPr>
        <p:spPr>
          <a:xfrm>
            <a:off x="2714628" y="3044113"/>
            <a:ext cx="2108200" cy="584775"/>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建模方法</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44" name="文本框 43"/>
          <p:cNvSpPr txBox="1"/>
          <p:nvPr/>
        </p:nvSpPr>
        <p:spPr>
          <a:xfrm>
            <a:off x="2714628" y="4223178"/>
            <a:ext cx="2108200" cy="584775"/>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数据建模</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45" name="文本框 44"/>
          <p:cNvSpPr txBox="1"/>
          <p:nvPr/>
        </p:nvSpPr>
        <p:spPr>
          <a:xfrm>
            <a:off x="7616873" y="2393043"/>
            <a:ext cx="3855553" cy="584775"/>
          </a:xfrm>
          <a:prstGeom prst="rect">
            <a:avLst/>
          </a:prstGeom>
          <a:noFill/>
        </p:spPr>
        <p:txBody>
          <a:bodyPr wrap="square" rtlCol="0">
            <a:spAutoFit/>
          </a:bodyPr>
          <a:lstStyle/>
          <a:p>
            <a:pPr algn="dist"/>
            <a:r>
              <a:rPr lang="zh-CN" altLang="en-US" sz="3200" dirty="0">
                <a:solidFill>
                  <a:srgbClr val="4C678E"/>
                </a:solidFill>
                <a:latin typeface="思源宋体 Heavy" panose="02020900000000000000" pitchFamily="18" charset="-122"/>
                <a:ea typeface="思源宋体 Heavy" panose="02020900000000000000" pitchFamily="18" charset="-122"/>
              </a:rPr>
              <a:t>数据获取与预处理</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grpSp>
        <p:nvGrpSpPr>
          <p:cNvPr id="63" name="组合 62"/>
          <p:cNvGrpSpPr/>
          <p:nvPr/>
        </p:nvGrpSpPr>
        <p:grpSpPr>
          <a:xfrm rot="5400000">
            <a:off x="2078296" y="952077"/>
            <a:ext cx="101600" cy="825500"/>
            <a:chOff x="10833100" y="850900"/>
            <a:chExt cx="101600" cy="825500"/>
          </a:xfrm>
          <a:solidFill>
            <a:schemeClr val="bg1">
              <a:lumMod val="85000"/>
            </a:schemeClr>
          </a:solidFill>
        </p:grpSpPr>
        <p:sp>
          <p:nvSpPr>
            <p:cNvPr id="60" name="椭圆 59"/>
            <p:cNvSpPr/>
            <p:nvPr/>
          </p:nvSpPr>
          <p:spPr>
            <a:xfrm>
              <a:off x="10833100" y="850900"/>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0833100" y="1212850"/>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833100" y="1574800"/>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10" name="ïşļíḋê"/>
          <p:cNvSpPr/>
          <p:nvPr/>
        </p:nvSpPr>
        <p:spPr>
          <a:xfrm>
            <a:off x="6630505" y="3621508"/>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05</a:t>
            </a:r>
            <a:endParaRPr lang="en-US" sz="2400" b="1" dirty="0">
              <a:solidFill>
                <a:schemeClr val="bg1"/>
              </a:solidFill>
              <a:cs typeface="+mn-ea"/>
              <a:sym typeface="+mn-lt"/>
            </a:endParaRPr>
          </a:p>
        </p:txBody>
      </p:sp>
      <p:sp>
        <p:nvSpPr>
          <p:cNvPr id="11" name="ïşļíḋê"/>
          <p:cNvSpPr/>
          <p:nvPr/>
        </p:nvSpPr>
        <p:spPr>
          <a:xfrm>
            <a:off x="6630505" y="4854231"/>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06</a:t>
            </a:r>
            <a:endParaRPr lang="en-US" sz="2400" b="1" dirty="0">
              <a:solidFill>
                <a:schemeClr val="bg1"/>
              </a:solidFill>
              <a:cs typeface="+mn-ea"/>
              <a:sym typeface="+mn-lt"/>
            </a:endParaRPr>
          </a:p>
        </p:txBody>
      </p:sp>
      <p:sp>
        <p:nvSpPr>
          <p:cNvPr id="13" name="文本框 12"/>
          <p:cNvSpPr txBox="1"/>
          <p:nvPr/>
        </p:nvSpPr>
        <p:spPr>
          <a:xfrm>
            <a:off x="7314281" y="3654632"/>
            <a:ext cx="2108200" cy="584775"/>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可视化</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14" name="文本框 13"/>
          <p:cNvSpPr txBox="1"/>
          <p:nvPr/>
        </p:nvSpPr>
        <p:spPr>
          <a:xfrm>
            <a:off x="7314281" y="4932374"/>
            <a:ext cx="2861777" cy="584775"/>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结论和建议</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33" grpId="0"/>
      <p:bldP spid="19" grpId="0" animBg="1"/>
      <p:bldP spid="34" grpId="0" animBg="1"/>
      <p:bldP spid="37" grpId="0" animBg="1"/>
      <p:bldP spid="38" grpId="0" animBg="1"/>
      <p:bldP spid="42" grpId="0"/>
      <p:bldP spid="43" grpId="0"/>
      <p:bldP spid="44" grpId="0"/>
      <p:bldP spid="45" grpId="0"/>
      <p:bldP spid="10" grpId="0" animBg="1"/>
      <p:bldP spid="11"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518660" y="541655"/>
            <a:ext cx="3253740"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可视化展示</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681673" y="1566306"/>
            <a:ext cx="3693160" cy="461645"/>
          </a:xfrm>
          <a:prstGeom prst="rect">
            <a:avLst/>
          </a:prstGeom>
          <a:noFill/>
        </p:spPr>
        <p:txBody>
          <a:bodyPr wrap="square" lIns="0" tIns="0" rIns="0" bIns="0" rtlCol="0">
            <a:spAutoFit/>
          </a:bodyPr>
          <a:lstStyle/>
          <a:p>
            <a:pPr algn="just" hangingPunct="0">
              <a:lnSpc>
                <a:spcPct val="150000"/>
              </a:lnSpc>
            </a:pPr>
            <a:r>
              <a:rPr 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2. 当前各类设施满足比</a:t>
            </a:r>
            <a:endParaRPr 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53" name="矩形 52"/>
          <p:cNvSpPr/>
          <p:nvPr/>
        </p:nvSpPr>
        <p:spPr>
          <a:xfrm>
            <a:off x="681673" y="2224801"/>
            <a:ext cx="4559300" cy="147701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根据各区老年人口数和各区每种社区养老设施（城镇）和睦邻点（农村）数量，计算得出当前每种设施的满足比，以南丁格尔玫瑰图展示</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社区养老设施覆盖度较低，且空间分布不均</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1" name="图片 1"/>
          <p:cNvPicPr>
            <a:picLocks noChangeAspect="1"/>
          </p:cNvPicPr>
          <p:nvPr>
            <p:custDataLst>
              <p:tags r:id="rId1"/>
            </p:custDataLst>
          </p:nvPr>
        </p:nvPicPr>
        <p:blipFill>
          <a:blip r:embed="rId2"/>
          <a:srcRect l="20694" r="19710" b="57323"/>
          <a:stretch>
            <a:fillRect/>
          </a:stretch>
        </p:blipFill>
        <p:spPr>
          <a:xfrm>
            <a:off x="5598160" y="1343978"/>
            <a:ext cx="2997200" cy="2662555"/>
          </a:xfrm>
          <a:prstGeom prst="rect">
            <a:avLst/>
          </a:prstGeom>
          <a:noFill/>
          <a:ln>
            <a:noFill/>
          </a:ln>
        </p:spPr>
      </p:pic>
      <p:pic>
        <p:nvPicPr>
          <p:cNvPr id="12" name="图片 4"/>
          <p:cNvPicPr>
            <a:picLocks noChangeAspect="1"/>
          </p:cNvPicPr>
          <p:nvPr>
            <p:custDataLst>
              <p:tags r:id="rId3"/>
            </p:custDataLst>
          </p:nvPr>
        </p:nvPicPr>
        <p:blipFill>
          <a:blip r:embed="rId2"/>
          <a:srcRect l="15366" t="53048" r="19710" b="4275"/>
          <a:stretch>
            <a:fillRect/>
          </a:stretch>
        </p:blipFill>
        <p:spPr>
          <a:xfrm>
            <a:off x="8813800" y="1344295"/>
            <a:ext cx="3265170" cy="2662555"/>
          </a:xfrm>
          <a:prstGeom prst="rect">
            <a:avLst/>
          </a:prstGeom>
          <a:noFill/>
          <a:ln>
            <a:noFill/>
          </a:ln>
        </p:spPr>
      </p:pic>
      <p:pic>
        <p:nvPicPr>
          <p:cNvPr id="17" name="图片 2"/>
          <p:cNvPicPr>
            <a:picLocks noChangeAspect="1"/>
          </p:cNvPicPr>
          <p:nvPr>
            <p:custDataLst>
              <p:tags r:id="rId4"/>
            </p:custDataLst>
          </p:nvPr>
        </p:nvPicPr>
        <p:blipFill>
          <a:blip r:embed="rId5"/>
          <a:srcRect l="13283" r="13308" b="61854"/>
          <a:stretch>
            <a:fillRect/>
          </a:stretch>
        </p:blipFill>
        <p:spPr>
          <a:xfrm>
            <a:off x="1165818" y="4185177"/>
            <a:ext cx="3740785" cy="2365375"/>
          </a:xfrm>
          <a:prstGeom prst="rect">
            <a:avLst/>
          </a:prstGeom>
          <a:noFill/>
          <a:ln>
            <a:noFill/>
          </a:ln>
        </p:spPr>
      </p:pic>
      <p:pic>
        <p:nvPicPr>
          <p:cNvPr id="18" name="图片 5"/>
          <p:cNvPicPr>
            <a:picLocks noChangeAspect="1"/>
          </p:cNvPicPr>
          <p:nvPr>
            <p:custDataLst>
              <p:tags r:id="rId6"/>
            </p:custDataLst>
          </p:nvPr>
        </p:nvPicPr>
        <p:blipFill>
          <a:blip r:embed="rId5"/>
          <a:srcRect l="20959" t="52954" r="19190" b="9872"/>
          <a:stretch>
            <a:fillRect/>
          </a:stretch>
        </p:blipFill>
        <p:spPr>
          <a:xfrm>
            <a:off x="5291494" y="4245502"/>
            <a:ext cx="3049905" cy="2305050"/>
          </a:xfrm>
          <a:prstGeom prst="rect">
            <a:avLst/>
          </a:prstGeom>
          <a:noFill/>
          <a:ln>
            <a:noFill/>
          </a:ln>
        </p:spPr>
      </p:pic>
      <p:pic>
        <p:nvPicPr>
          <p:cNvPr id="19" name="图片 3"/>
          <p:cNvPicPr>
            <a:picLocks noChangeAspect="1"/>
          </p:cNvPicPr>
          <p:nvPr>
            <p:custDataLst>
              <p:tags r:id="rId7"/>
            </p:custDataLst>
          </p:nvPr>
        </p:nvPicPr>
        <p:blipFill>
          <a:blip r:embed="rId8"/>
          <a:srcRect l="21048" r="21288" b="22009"/>
          <a:stretch>
            <a:fillRect/>
          </a:stretch>
        </p:blipFill>
        <p:spPr>
          <a:xfrm>
            <a:off x="8614855" y="4245502"/>
            <a:ext cx="2900045" cy="23177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2"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518660" y="541655"/>
            <a:ext cx="3253740"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可视化展示</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977900" y="1351915"/>
            <a:ext cx="3693160" cy="461645"/>
          </a:xfrm>
          <a:prstGeom prst="rect">
            <a:avLst/>
          </a:prstGeom>
          <a:noFill/>
        </p:spPr>
        <p:txBody>
          <a:bodyPr wrap="square" lIns="0" tIns="0" rIns="0" bIns="0" rtlCol="0">
            <a:spAutoFit/>
          </a:bodyPr>
          <a:lstStyle/>
          <a:p>
            <a:pPr algn="just" hangingPunct="0">
              <a:lnSpc>
                <a:spcPct val="150000"/>
              </a:lnSpc>
            </a:pPr>
            <a:r>
              <a:rPr lang="en-US" altLang="zh-CN" sz="2000" b="1" dirty="0">
                <a:solidFill>
                  <a:srgbClr val="4C678E"/>
                </a:solidFill>
                <a:latin typeface="思源黑体 CN Bold" panose="020B0800000000000000" pitchFamily="34" charset="-122"/>
                <a:ea typeface="思源黑体 CN Bold" panose="020B0800000000000000" pitchFamily="34" charset="-122"/>
                <a:cs typeface="+mn-ea"/>
                <a:sym typeface="+mn-lt"/>
              </a:rPr>
              <a:t>3. </a:t>
            </a: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未来年龄性别结构</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53" name="矩形 52"/>
          <p:cNvSpPr/>
          <p:nvPr/>
        </p:nvSpPr>
        <p:spPr>
          <a:xfrm>
            <a:off x="8859871" y="2681766"/>
            <a:ext cx="2695575" cy="2444067"/>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Bold" panose="020B0800000000000000"/>
                <a:cs typeface="+mn-ea"/>
                <a:sym typeface="+mn-lt"/>
              </a:rPr>
              <a:t>预测未来2030、2040、2050年龄性别用对称柱状图将男女性别分别呈现</a:t>
            </a:r>
            <a:endParaRPr lang="zh-CN" altLang="en-US" dirty="0">
              <a:solidFill>
                <a:schemeClr val="tx1">
                  <a:lumMod val="75000"/>
                  <a:lumOff val="25000"/>
                </a:schemeClr>
              </a:solidFill>
              <a:latin typeface="思源黑体 CN Normal" panose="020B0400000000000000" pitchFamily="34" charset="-122"/>
              <a:ea typeface="思源黑体 CN Bold" panose="020B0800000000000000"/>
              <a:cs typeface="+mn-ea"/>
              <a:sym typeface="+mn-lt"/>
            </a:endParaRPr>
          </a:p>
          <a:p>
            <a:pPr algn="just" hangingPunct="0">
              <a:lnSpc>
                <a:spcPct val="150000"/>
              </a:lnSpc>
            </a:pPr>
            <a:endParaRPr lang="zh-CN" altLang="en-US" dirty="0">
              <a:solidFill>
                <a:schemeClr val="tx1">
                  <a:lumMod val="75000"/>
                  <a:lumOff val="25000"/>
                </a:schemeClr>
              </a:solidFill>
              <a:latin typeface="思源黑体 CN Normal" panose="020B0400000000000000" pitchFamily="34" charset="-122"/>
              <a:ea typeface="思源黑体 CN Bold" panose="020B0800000000000000"/>
              <a:cs typeface="+mn-ea"/>
              <a:sym typeface="+mn-lt"/>
            </a:endParaRPr>
          </a:p>
          <a:p>
            <a:pPr algn="just" hangingPunct="0">
              <a:lnSpc>
                <a:spcPct val="150000"/>
              </a:lnSpc>
            </a:pPr>
            <a:r>
              <a:rPr lang="zh-CN" altLang="en-US" dirty="0">
                <a:solidFill>
                  <a:schemeClr val="tx1">
                    <a:lumMod val="75000"/>
                    <a:lumOff val="25000"/>
                  </a:schemeClr>
                </a:solidFill>
                <a:latin typeface="思源黑体 CN Light" panose="020B0300000000000000" pitchFamily="34" charset="-122"/>
                <a:ea typeface="思源黑体 CN Bold" panose="020B0800000000000000"/>
                <a:cs typeface="+mn-ea"/>
                <a:sym typeface="+mn-lt"/>
              </a:rPr>
              <a:t>未来上海的人口结构中老年人口比例持续攀升</a:t>
            </a:r>
            <a:endParaRPr lang="zh-CN" altLang="en-US" dirty="0">
              <a:solidFill>
                <a:schemeClr val="tx1">
                  <a:lumMod val="75000"/>
                  <a:lumOff val="25000"/>
                </a:schemeClr>
              </a:solidFill>
              <a:latin typeface="思源黑体 CN Normal" panose="020B0400000000000000" pitchFamily="34" charset="-122"/>
              <a:ea typeface="思源黑体 CN Bold" panose="020B0800000000000000"/>
              <a:cs typeface="+mn-ea"/>
              <a:sym typeface="+mn-lt"/>
            </a:endParaRPr>
          </a:p>
        </p:txBody>
      </p:sp>
      <p:pic>
        <p:nvPicPr>
          <p:cNvPr id="10" name="图片 9"/>
          <p:cNvPicPr>
            <a:picLocks noChangeAspect="1"/>
          </p:cNvPicPr>
          <p:nvPr>
            <p:custDataLst>
              <p:tags r:id="rId1"/>
            </p:custDataLst>
          </p:nvPr>
        </p:nvPicPr>
        <p:blipFill>
          <a:blip r:embed="rId2"/>
          <a:stretch>
            <a:fillRect/>
          </a:stretch>
        </p:blipFill>
        <p:spPr>
          <a:xfrm>
            <a:off x="1409700" y="1813560"/>
            <a:ext cx="6883400" cy="4178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518660" y="541655"/>
            <a:ext cx="3253740"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可视化展示</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573405" y="1520825"/>
            <a:ext cx="3693160" cy="461645"/>
          </a:xfrm>
          <a:prstGeom prst="rect">
            <a:avLst/>
          </a:prstGeom>
          <a:noFill/>
        </p:spPr>
        <p:txBody>
          <a:bodyPr wrap="square" lIns="0" tIns="0" rIns="0" bIns="0" rtlCol="0">
            <a:spAutoFit/>
          </a:bodyPr>
          <a:lstStyle/>
          <a:p>
            <a:pPr algn="just" hangingPunct="0">
              <a:lnSpc>
                <a:spcPct val="150000"/>
              </a:lnSpc>
            </a:pPr>
            <a:r>
              <a:rPr lang="en-US" altLang="zh-CN" sz="2000" b="1" dirty="0">
                <a:solidFill>
                  <a:srgbClr val="4C678E"/>
                </a:solidFill>
                <a:latin typeface="思源黑体 CN Bold" panose="020B0800000000000000" pitchFamily="34" charset="-122"/>
                <a:ea typeface="思源黑体 CN Bold" panose="020B0800000000000000" pitchFamily="34" charset="-122"/>
                <a:cs typeface="+mn-ea"/>
                <a:sym typeface="+mn-lt"/>
              </a:rPr>
              <a:t>4. </a:t>
            </a: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未来老年抚养比</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pic>
        <p:nvPicPr>
          <p:cNvPr id="11" name="图片 10"/>
          <p:cNvPicPr>
            <a:picLocks noChangeAspect="1"/>
          </p:cNvPicPr>
          <p:nvPr>
            <p:custDataLst>
              <p:tags r:id="rId1"/>
            </p:custDataLst>
          </p:nvPr>
        </p:nvPicPr>
        <p:blipFill>
          <a:blip r:embed="rId2"/>
          <a:stretch>
            <a:fillRect/>
          </a:stretch>
        </p:blipFill>
        <p:spPr>
          <a:xfrm>
            <a:off x="387985" y="2269490"/>
            <a:ext cx="11515090" cy="2035810"/>
          </a:xfrm>
          <a:prstGeom prst="rect">
            <a:avLst/>
          </a:prstGeom>
        </p:spPr>
      </p:pic>
      <p:sp>
        <p:nvSpPr>
          <p:cNvPr id="12" name="矩形 11"/>
          <p:cNvSpPr/>
          <p:nvPr>
            <p:custDataLst>
              <p:tags r:id="rId3"/>
            </p:custDataLst>
          </p:nvPr>
        </p:nvSpPr>
        <p:spPr>
          <a:xfrm>
            <a:off x="1705970" y="4688840"/>
            <a:ext cx="9342727" cy="1099788"/>
          </a:xfrm>
          <a:prstGeom prst="rect">
            <a:avLst/>
          </a:prstGeom>
          <a:noFill/>
        </p:spPr>
        <p:txBody>
          <a:bodyPr wrap="square" lIns="0" tIns="0" rIns="0" bIns="0" rtlCol="0">
            <a:spAutoFit/>
          </a:bodyPr>
          <a:lstStyle/>
          <a:p>
            <a:pPr algn="just" hangingPunct="0">
              <a:lnSpc>
                <a:spcPct val="150000"/>
              </a:lnSpc>
            </a:pPr>
            <a:r>
              <a:rPr lang="zh-CN" altLang="en-US" sz="2000" dirty="0">
                <a:solidFill>
                  <a:schemeClr val="tx1">
                    <a:lumMod val="75000"/>
                    <a:lumOff val="25000"/>
                  </a:schemeClr>
                </a:solidFill>
                <a:latin typeface="思源黑体 CN Normal" panose="020B0400000000000000" pitchFamily="34" charset="-122"/>
                <a:ea typeface="思源黑体 CN Bold" panose="020B0800000000000000"/>
                <a:cs typeface="+mn-ea"/>
                <a:sym typeface="+mn-lt"/>
              </a:rPr>
              <a:t>利用预测人口，计算未来老龄化系数，通过基础折线图展示各区差距及变化趋势</a:t>
            </a:r>
            <a:endParaRPr lang="zh-CN" altLang="en-US" sz="2000" dirty="0">
              <a:solidFill>
                <a:schemeClr val="tx1">
                  <a:lumMod val="75000"/>
                  <a:lumOff val="25000"/>
                </a:schemeClr>
              </a:solidFill>
              <a:latin typeface="思源黑体 CN Normal" panose="020B0400000000000000" pitchFamily="34" charset="-122"/>
              <a:ea typeface="思源黑体 CN Bold" panose="020B0800000000000000"/>
              <a:cs typeface="+mn-ea"/>
              <a:sym typeface="+mn-lt"/>
            </a:endParaRPr>
          </a:p>
          <a:p>
            <a:pPr algn="just" hangingPunct="0">
              <a:lnSpc>
                <a:spcPct val="150000"/>
              </a:lnSpc>
            </a:pPr>
            <a:endParaRPr lang="zh-CN" altLang="en-US" sz="1000" dirty="0">
              <a:solidFill>
                <a:schemeClr val="tx1">
                  <a:lumMod val="75000"/>
                  <a:lumOff val="25000"/>
                </a:schemeClr>
              </a:solidFill>
              <a:latin typeface="思源黑体 CN Normal" panose="020B0400000000000000" pitchFamily="34" charset="-122"/>
              <a:ea typeface="思源黑体 CN Bold" panose="020B0800000000000000"/>
              <a:cs typeface="+mn-ea"/>
              <a:sym typeface="+mn-lt"/>
            </a:endParaRPr>
          </a:p>
          <a:p>
            <a:pPr algn="just" hangingPunct="0">
              <a:lnSpc>
                <a:spcPct val="150000"/>
              </a:lnSpc>
            </a:pPr>
            <a:r>
              <a:rPr lang="zh-CN" altLang="en-US" sz="2000" dirty="0">
                <a:solidFill>
                  <a:schemeClr val="tx1">
                    <a:lumMod val="75000"/>
                    <a:lumOff val="25000"/>
                  </a:schemeClr>
                </a:solidFill>
                <a:latin typeface="思源黑体 CN Light" panose="020B0300000000000000" pitchFamily="34" charset="-122"/>
                <a:ea typeface="思源黑体 CN Bold" panose="020B0800000000000000"/>
                <a:cs typeface="+mn-ea"/>
                <a:sym typeface="+mn-lt"/>
              </a:rPr>
              <a:t>老龄化系数逐年增长，社会养老负担加重</a:t>
            </a:r>
            <a:endParaRPr lang="zh-CN" altLang="en-US" sz="2000" dirty="0">
              <a:solidFill>
                <a:schemeClr val="tx1">
                  <a:lumMod val="75000"/>
                  <a:lumOff val="25000"/>
                </a:schemeClr>
              </a:solidFill>
              <a:latin typeface="思源黑体 CN Normal" panose="020B0400000000000000" pitchFamily="34" charset="-122"/>
              <a:ea typeface="思源黑体 CN Bold" panose="020B080000000000000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2"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518660" y="541655"/>
            <a:ext cx="3253740" cy="646331"/>
          </a:xfrm>
          <a:prstGeom prst="rect">
            <a:avLst/>
          </a:prstGeom>
          <a:noFill/>
        </p:spPr>
        <p:txBody>
          <a:bodyPr wrap="square" rtlCol="0">
            <a:spAutoFit/>
          </a:bodyPr>
          <a:lstStyle/>
          <a:p>
            <a:pPr algn="ctr"/>
            <a:r>
              <a:rPr lang="zh-CN" altLang="en-US" sz="3600" spc="600" dirty="0">
                <a:solidFill>
                  <a:srgbClr val="4C678E"/>
                </a:solidFill>
                <a:latin typeface="思源宋体 Heavy" panose="02020900000000000000" pitchFamily="18" charset="-122"/>
                <a:ea typeface="思源宋体 Heavy" panose="02020900000000000000" pitchFamily="18" charset="-122"/>
              </a:rPr>
              <a:t>可视化展示</a:t>
            </a:r>
            <a:endParaRPr lang="zh-CN" altLang="en-US" sz="36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605790" y="1573530"/>
            <a:ext cx="4130040" cy="461645"/>
          </a:xfrm>
          <a:prstGeom prst="rect">
            <a:avLst/>
          </a:prstGeom>
          <a:noFill/>
        </p:spPr>
        <p:txBody>
          <a:bodyPr wrap="square" lIns="0" tIns="0" rIns="0" bIns="0" rtlCol="0">
            <a:spAutoFit/>
          </a:bodyPr>
          <a:lstStyle/>
          <a:p>
            <a:pPr algn="just" hangingPunct="0">
              <a:lnSpc>
                <a:spcPct val="150000"/>
              </a:lnSpc>
            </a:pPr>
            <a:r>
              <a:rPr 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5. 未来</a:t>
            </a: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设施</a:t>
            </a:r>
            <a:r>
              <a:rPr 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满足比</a:t>
            </a:r>
            <a:endParaRPr 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53" name="矩形 52"/>
          <p:cNvSpPr/>
          <p:nvPr/>
        </p:nvSpPr>
        <p:spPr>
          <a:xfrm>
            <a:off x="714971" y="2288040"/>
            <a:ext cx="10312420" cy="407291"/>
          </a:xfrm>
          <a:prstGeom prst="rect">
            <a:avLst/>
          </a:prstGeom>
          <a:noFill/>
        </p:spPr>
        <p:txBody>
          <a:bodyPr wrap="square" lIns="0" tIns="0" rIns="0" bIns="0" rtlCol="0">
            <a:spAutoFit/>
          </a:bodyPr>
          <a:lstStyle/>
          <a:p>
            <a:pPr algn="just" hangingPunct="0">
              <a:lnSpc>
                <a:spcPct val="150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绘制基础柱状图，展示预测各年度满足比、各区满足比差距及上海市及各辖区满足比变化</a:t>
            </a:r>
            <a:endPar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0" name="图片 9"/>
          <p:cNvPicPr>
            <a:picLocks noChangeAspect="1"/>
          </p:cNvPicPr>
          <p:nvPr>
            <p:custDataLst>
              <p:tags r:id="rId1"/>
            </p:custDataLst>
          </p:nvPr>
        </p:nvPicPr>
        <p:blipFill>
          <a:blip r:embed="rId2"/>
          <a:stretch>
            <a:fillRect/>
          </a:stretch>
        </p:blipFill>
        <p:spPr>
          <a:xfrm>
            <a:off x="464820" y="3369310"/>
            <a:ext cx="11261725" cy="19538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2" grpId="0"/>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82790" y="2715260"/>
            <a:ext cx="3784600" cy="92202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结论与建议</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06</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 6</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grpSp>
        <p:nvGrpSpPr>
          <p:cNvPr id="64" name="组合 63"/>
          <p:cNvGrpSpPr/>
          <p:nvPr/>
        </p:nvGrpSpPr>
        <p:grpSpPr>
          <a:xfrm>
            <a:off x="1257813" y="694177"/>
            <a:ext cx="4520175" cy="569635"/>
            <a:chOff x="706580" y="632385"/>
            <a:chExt cx="4520175" cy="569635"/>
          </a:xfrm>
        </p:grpSpPr>
        <p:sp>
          <p:nvSpPr>
            <p:cNvPr id="65" name="文本框 64"/>
            <p:cNvSpPr txBox="1"/>
            <p:nvPr/>
          </p:nvSpPr>
          <p:spPr>
            <a:xfrm>
              <a:off x="706580" y="632385"/>
              <a:ext cx="2834579" cy="46037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华东师范大学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66" name="文本框 65"/>
            <p:cNvSpPr txBox="1"/>
            <p:nvPr/>
          </p:nvSpPr>
          <p:spPr>
            <a:xfrm>
              <a:off x="744680" y="972150"/>
              <a:ext cx="4482075" cy="229870"/>
            </a:xfrm>
            <a:prstGeom prst="rect">
              <a:avLst/>
            </a:prstGeom>
            <a:noFill/>
          </p:spPr>
          <p:txBody>
            <a:bodyPr wrap="square" rtlCol="0">
              <a:spAutoFit/>
            </a:bodyPr>
            <a:lstStyle/>
            <a:p>
              <a:r>
                <a:rPr lang="en-US" altLang="zh-CN" sz="900" spc="300" dirty="0">
                  <a:solidFill>
                    <a:schemeClr val="tx1">
                      <a:lumMod val="50000"/>
                      <a:lumOff val="50000"/>
                    </a:schemeClr>
                  </a:solidFill>
                  <a:latin typeface="+mn-ea"/>
                </a:rPr>
                <a:t>East China Normal University</a:t>
              </a:r>
              <a:endParaRPr lang="en-US" altLang="zh-CN" sz="900" spc="300" dirty="0">
                <a:solidFill>
                  <a:schemeClr val="tx1">
                    <a:lumMod val="50000"/>
                    <a:lumOff val="50000"/>
                  </a:schemeClr>
                </a:solidFill>
                <a:latin typeface="+mn-ea"/>
              </a:endParaRPr>
            </a:p>
          </p:txBody>
        </p:sp>
      </p:gr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ísļîḓé"/>
          <p:cNvGrpSpPr/>
          <p:nvPr/>
        </p:nvGrpSpPr>
        <p:grpSpPr>
          <a:xfrm>
            <a:off x="693300" y="729226"/>
            <a:ext cx="519548" cy="519548"/>
            <a:chOff x="5683121" y="1558109"/>
            <a:chExt cx="673626" cy="673626"/>
          </a:xfrm>
        </p:grpSpPr>
        <p:sp>
          <p:nvSpPr>
            <p:cNvPr id="68"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69"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结论</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108284" y="1582327"/>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63771" y="5140006"/>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736069" y="1741976"/>
            <a:ext cx="8719861" cy="829945"/>
          </a:xfrm>
          <a:prstGeom prst="rect">
            <a:avLst/>
          </a:prstGeom>
          <a:noFill/>
        </p:spPr>
        <p:txBody>
          <a:bodyPr wrap="square" rtlCol="0">
            <a:spAutoFit/>
          </a:bodyPr>
          <a:lstStyle/>
          <a:p>
            <a:pPr algn="just" hangingPunct="0">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未来上海的人口结构中老年人口比例持续攀升，独生子女父母进入老龄阶段，纯老家庭及独居老年人群体不断壮大，再加上目前我国生育率较低，家庭养老功能弱化，社会养老负担加重</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8" name="文本框 17"/>
          <p:cNvSpPr txBox="1"/>
          <p:nvPr/>
        </p:nvSpPr>
        <p:spPr>
          <a:xfrm>
            <a:off x="4508499" y="2644547"/>
            <a:ext cx="5996305" cy="2582545"/>
          </a:xfrm>
          <a:prstGeom prst="rect">
            <a:avLst/>
          </a:prstGeom>
          <a:noFill/>
        </p:spPr>
        <p:txBody>
          <a:bodyPr wrap="square" rtlCol="0">
            <a:noAutofit/>
          </a:bodyPr>
          <a:lstStyle/>
          <a:p>
            <a:pPr marL="342900" indent="-342900" algn="just" hangingPunct="0">
              <a:lnSpc>
                <a:spcPct val="150000"/>
              </a:lnSpc>
              <a:buFont typeface="+mj-lt"/>
              <a:buAutoNum type="arabicPeriod"/>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养老设施不足且分布不平衡</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indent="0" algn="just" hangingPunct="0">
              <a:lnSpc>
                <a:spcPct val="150000"/>
              </a:lnSpc>
              <a:buFont typeface="+mj-lt"/>
              <a:buNone/>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  </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全市覆盖度较低，空间分布不均，种类分布不均</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342900" indent="-342900" algn="just" hangingPunct="0">
              <a:lnSpc>
                <a:spcPct val="150000"/>
              </a:lnSpc>
              <a:buFont typeface="+mj-lt"/>
              <a:buAutoNum type="arabicPeriod"/>
            </a:pP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indent="0" algn="just" hangingPunct="0">
              <a:lnSpc>
                <a:spcPct val="150000"/>
              </a:lnSpc>
              <a:buFont typeface="+mj-lt"/>
              <a:buNone/>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2. </a:t>
            </a: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养老设施规划不足</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indent="0" algn="just" hangingPunct="0">
              <a:lnSpc>
                <a:spcPct val="150000"/>
              </a:lnSpc>
              <a:buFont typeface="+mj-lt"/>
              <a:buNone/>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  </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养老设施规划和建设未能跟上老年人口的增长速度，且缺少区</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indent="0" algn="just" hangingPunct="0">
              <a:lnSpc>
                <a:spcPct val="150000"/>
              </a:lnSpc>
              <a:buFont typeface="+mj-lt"/>
              <a:buNone/>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  </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域间的统筹和总体的布局规划</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grpSp>
        <p:nvGrpSpPr>
          <p:cNvPr id="15" name="组合 14"/>
          <p:cNvGrpSpPr/>
          <p:nvPr/>
        </p:nvGrpSpPr>
        <p:grpSpPr>
          <a:xfrm>
            <a:off x="1747921" y="2717753"/>
            <a:ext cx="2171700" cy="2171700"/>
            <a:chOff x="1663700" y="2952998"/>
            <a:chExt cx="2171700" cy="2171700"/>
          </a:xfrm>
        </p:grpSpPr>
        <p:grpSp>
          <p:nvGrpSpPr>
            <p:cNvPr id="13" name="组合 12"/>
            <p:cNvGrpSpPr/>
            <p:nvPr/>
          </p:nvGrpSpPr>
          <p:grpSpPr>
            <a:xfrm>
              <a:off x="1663700" y="2952998"/>
              <a:ext cx="2171700" cy="2171700"/>
              <a:chOff x="1663700" y="2717800"/>
              <a:chExt cx="2171700" cy="2171700"/>
            </a:xfrm>
          </p:grpSpPr>
          <p:sp>
            <p:nvSpPr>
              <p:cNvPr id="12" name="椭圆 11"/>
              <p:cNvSpPr/>
              <p:nvPr/>
            </p:nvSpPr>
            <p:spPr>
              <a:xfrm>
                <a:off x="1663700" y="2717800"/>
                <a:ext cx="2171700" cy="2171700"/>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860550" y="2914650"/>
                <a:ext cx="1778000" cy="17780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4" name="椭圆 13"/>
            <p:cNvSpPr/>
            <p:nvPr/>
          </p:nvSpPr>
          <p:spPr>
            <a:xfrm>
              <a:off x="1778000" y="4572000"/>
              <a:ext cx="88900" cy="889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Freeform 88"/>
          <p:cNvSpPr>
            <a:spLocks noChangeArrowheads="1"/>
          </p:cNvSpPr>
          <p:nvPr/>
        </p:nvSpPr>
        <p:spPr bwMode="auto">
          <a:xfrm>
            <a:off x="2230077" y="3191030"/>
            <a:ext cx="1207388" cy="1225146"/>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
        <p:nvSpPr>
          <p:cNvPr id="20" name="文本框 19"/>
          <p:cNvSpPr txBox="1"/>
          <p:nvPr/>
        </p:nvSpPr>
        <p:spPr>
          <a:xfrm>
            <a:off x="2529204" y="5453787"/>
            <a:ext cx="7133590" cy="617855"/>
          </a:xfrm>
          <a:prstGeom prst="rect">
            <a:avLst/>
          </a:prstGeom>
          <a:noFill/>
        </p:spPr>
        <p:txBody>
          <a:bodyPr wrap="square" rtlCol="0" anchor="t">
            <a:noAutofit/>
          </a:bodyPr>
          <a:lstStyle/>
          <a:p>
            <a:pPr indent="0" algn="just" hangingPunct="0">
              <a:lnSpc>
                <a:spcPct val="150000"/>
              </a:lnSpc>
              <a:buFont typeface="+mj-lt"/>
              <a:buNone/>
            </a:pPr>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如何处理好供需关系，仍然是今后上海养老服务工作面临的突出问题</a:t>
            </a:r>
            <a:endPar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342900" indent="-342900" algn="just" hangingPunct="0">
              <a:lnSpc>
                <a:spcPct val="150000"/>
              </a:lnSpc>
              <a:buFont typeface="+mj-lt"/>
              <a:buAutoNum type="arabicPeriod"/>
            </a:pPr>
            <a:endPar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建议</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673114" y="1550336"/>
            <a:ext cx="4115084" cy="4115084"/>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046119" y="1923341"/>
            <a:ext cx="3369075" cy="3369075"/>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椭圆 15"/>
          <p:cNvSpPr/>
          <p:nvPr/>
        </p:nvSpPr>
        <p:spPr>
          <a:xfrm>
            <a:off x="4576448" y="1758938"/>
            <a:ext cx="574607" cy="57460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57592" y="1991168"/>
            <a:ext cx="168206" cy="168206"/>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29706" y="5271396"/>
            <a:ext cx="429464" cy="429464"/>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384314" y="2261536"/>
            <a:ext cx="2692684" cy="2692684"/>
          </a:xfrm>
          <a:prstGeom prst="ellipse">
            <a:avLst/>
          </a:prstGeom>
          <a:blipFill dpi="0" rotWithShape="1">
            <a:blip r:embed="rId1"/>
            <a:srcRect/>
            <a:stretch>
              <a:fillRect l="-25000" r="-25000"/>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Google Shape;1376;p34"/>
          <p:cNvSpPr/>
          <p:nvPr/>
        </p:nvSpPr>
        <p:spPr>
          <a:xfrm>
            <a:off x="5946472" y="2230519"/>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1</a:t>
            </a:r>
            <a:endParaRPr sz="2000" dirty="0">
              <a:latin typeface="汉仪铁线黑-65简" panose="00020600040101010101" pitchFamily="18" charset="-122"/>
              <a:ea typeface="汉仪铁线黑-65简" panose="00020600040101010101" pitchFamily="18" charset="-122"/>
              <a:sym typeface="Fira Sans"/>
            </a:endParaRPr>
          </a:p>
        </p:txBody>
      </p:sp>
      <p:sp>
        <p:nvSpPr>
          <p:cNvPr id="25" name="Google Shape;1376;p34"/>
          <p:cNvSpPr/>
          <p:nvPr/>
        </p:nvSpPr>
        <p:spPr>
          <a:xfrm>
            <a:off x="5946472" y="3551319"/>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2</a:t>
            </a:r>
            <a:endParaRPr sz="2000" dirty="0">
              <a:latin typeface="汉仪铁线黑-65简" panose="00020600040101010101" pitchFamily="18" charset="-122"/>
              <a:ea typeface="汉仪铁线黑-65简" panose="00020600040101010101" pitchFamily="18" charset="-122"/>
              <a:sym typeface="Fira Sans"/>
            </a:endParaRPr>
          </a:p>
        </p:txBody>
      </p:sp>
      <p:sp>
        <p:nvSpPr>
          <p:cNvPr id="26" name="Google Shape;1376;p34"/>
          <p:cNvSpPr/>
          <p:nvPr/>
        </p:nvSpPr>
        <p:spPr>
          <a:xfrm>
            <a:off x="5946472" y="4872118"/>
            <a:ext cx="476400" cy="476400"/>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3</a:t>
            </a:r>
            <a:endParaRPr sz="2000" dirty="0">
              <a:latin typeface="汉仪铁线黑-65简" panose="00020600040101010101" pitchFamily="18" charset="-122"/>
              <a:ea typeface="汉仪铁线黑-65简" panose="00020600040101010101" pitchFamily="18" charset="-122"/>
              <a:sym typeface="Fira Sans"/>
            </a:endParaRPr>
          </a:p>
        </p:txBody>
      </p:sp>
      <p:sp>
        <p:nvSpPr>
          <p:cNvPr id="29" name="矩形 28"/>
          <p:cNvSpPr/>
          <p:nvPr/>
        </p:nvSpPr>
        <p:spPr>
          <a:xfrm>
            <a:off x="6838069" y="1689906"/>
            <a:ext cx="334835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提高社区养老设施覆盖率</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0" name="矩形 29"/>
          <p:cNvSpPr/>
          <p:nvPr/>
        </p:nvSpPr>
        <p:spPr>
          <a:xfrm>
            <a:off x="6838069" y="2291886"/>
            <a:ext cx="4706620" cy="73850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制定明确的覆盖率目标，鼓励社会力量参与，挖掘和利用社区中原有的资源</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2" name="矩形 31"/>
          <p:cNvSpPr/>
          <p:nvPr/>
        </p:nvSpPr>
        <p:spPr>
          <a:xfrm>
            <a:off x="6838069" y="3181521"/>
            <a:ext cx="5280025"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建立指标体系，加强区域统筹和布局规划</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4" name="矩形 33"/>
          <p:cNvSpPr/>
          <p:nvPr/>
        </p:nvSpPr>
        <p:spPr>
          <a:xfrm>
            <a:off x="6838069" y="3783501"/>
            <a:ext cx="4707255" cy="73850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建立一套指标体系，考虑老年人口数、空间布局等多种因素；建立跨区域养老设施共建共享机制</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5" name="矩形 34"/>
          <p:cNvSpPr/>
          <p:nvPr/>
        </p:nvSpPr>
        <p:spPr>
          <a:xfrm>
            <a:off x="6838069" y="4673136"/>
            <a:ext cx="4779010"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有效整合资源，融合机构养老和社区养老</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7" name="矩形 36"/>
          <p:cNvSpPr/>
          <p:nvPr/>
        </p:nvSpPr>
        <p:spPr>
          <a:xfrm>
            <a:off x="6838069" y="5275116"/>
            <a:ext cx="4779645" cy="73850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与机构养老互为补充，适度打破两者界限；与社区其它公共设施共享设施及空间资源</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6" grpId="0" animBg="1"/>
      <p:bldP spid="21" grpId="0" animBg="1"/>
      <p:bldP spid="22" grpId="0" animBg="1"/>
      <p:bldP spid="23" grpId="0" animBg="1"/>
      <p:bldP spid="24" grpId="0" animBg="1"/>
      <p:bldP spid="25" grpId="0" animBg="1"/>
      <p:bldP spid="26" grpId="0" animBg="1"/>
      <p:bldP spid="29" grpId="0"/>
      <p:bldP spid="30" grpId="0"/>
      <p:bldP spid="34" grpId="0"/>
      <p:bldP spid="35" grpId="0"/>
      <p:bldP spid="37"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275455" y="541655"/>
            <a:ext cx="4277995" cy="1322070"/>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技术</a:t>
            </a:r>
            <a:r>
              <a:rPr lang="zh-CN" altLang="en-US" sz="4000" spc="600" dirty="0">
                <a:solidFill>
                  <a:srgbClr val="4C678E"/>
                </a:solidFill>
                <a:latin typeface="思源宋体 Heavy" panose="02020900000000000000" pitchFamily="18" charset="-122"/>
                <a:ea typeface="思源宋体 Heavy" panose="02020900000000000000" pitchFamily="18" charset="-122"/>
              </a:rPr>
              <a:t>分享</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知乎、</a:t>
            </a:r>
            <a:r>
              <a:rPr lang="en-US" altLang="zh-CN" sz="4000" spc="600" dirty="0">
                <a:solidFill>
                  <a:srgbClr val="4C678E"/>
                </a:solidFill>
                <a:latin typeface="思源宋体 Heavy" panose="02020900000000000000" pitchFamily="18" charset="-122"/>
                <a:ea typeface="思源宋体 Heavy" panose="02020900000000000000" pitchFamily="18" charset="-122"/>
              </a:rPr>
              <a:t>CSDN</a:t>
            </a:r>
            <a:endParaRPr lang="en-US" altLang="zh-CN"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3850640" y="871220"/>
            <a:ext cx="5097780"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152477" y="1705172"/>
            <a:ext cx="9887045" cy="4333249"/>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1"/>
            </p:custDataLst>
          </p:nvPr>
        </p:nvPicPr>
        <p:blipFill>
          <a:blip r:embed="rId2"/>
          <a:stretch>
            <a:fillRect/>
          </a:stretch>
        </p:blipFill>
        <p:spPr>
          <a:xfrm>
            <a:off x="1540510" y="2087880"/>
            <a:ext cx="3469640" cy="3810000"/>
          </a:xfrm>
          <a:prstGeom prst="rect">
            <a:avLst/>
          </a:prstGeom>
        </p:spPr>
      </p:pic>
      <p:pic>
        <p:nvPicPr>
          <p:cNvPr id="13" name="图片 12"/>
          <p:cNvPicPr>
            <a:picLocks noChangeAspect="1"/>
          </p:cNvPicPr>
          <p:nvPr>
            <p:custDataLst>
              <p:tags r:id="rId3"/>
            </p:custDataLst>
          </p:nvPr>
        </p:nvPicPr>
        <p:blipFill>
          <a:blip r:embed="rId4"/>
          <a:stretch>
            <a:fillRect/>
          </a:stretch>
        </p:blipFill>
        <p:spPr>
          <a:xfrm>
            <a:off x="6336030" y="2087880"/>
            <a:ext cx="4124960" cy="37985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82971" y="2715444"/>
            <a:ext cx="3191329" cy="92333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研究背景</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01</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 1</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grpSp>
        <p:nvGrpSpPr>
          <p:cNvPr id="64" name="组合 63"/>
          <p:cNvGrpSpPr/>
          <p:nvPr/>
        </p:nvGrpSpPr>
        <p:grpSpPr>
          <a:xfrm>
            <a:off x="1257813" y="694177"/>
            <a:ext cx="4520175" cy="569635"/>
            <a:chOff x="706580" y="632385"/>
            <a:chExt cx="4520175" cy="569635"/>
          </a:xfrm>
        </p:grpSpPr>
        <p:sp>
          <p:nvSpPr>
            <p:cNvPr id="65" name="文本框 64"/>
            <p:cNvSpPr txBox="1"/>
            <p:nvPr/>
          </p:nvSpPr>
          <p:spPr>
            <a:xfrm>
              <a:off x="706580" y="632385"/>
              <a:ext cx="2834579" cy="46037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华东师范大学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66" name="文本框 65"/>
            <p:cNvSpPr txBox="1"/>
            <p:nvPr/>
          </p:nvSpPr>
          <p:spPr>
            <a:xfrm>
              <a:off x="744680" y="972150"/>
              <a:ext cx="4482075" cy="229870"/>
            </a:xfrm>
            <a:prstGeom prst="rect">
              <a:avLst/>
            </a:prstGeom>
            <a:noFill/>
          </p:spPr>
          <p:txBody>
            <a:bodyPr wrap="square" rtlCol="0">
              <a:spAutoFit/>
            </a:bodyPr>
            <a:lstStyle/>
            <a:p>
              <a:r>
                <a:rPr lang="en-US" altLang="zh-CN" sz="900" spc="300" dirty="0">
                  <a:solidFill>
                    <a:schemeClr val="tx1">
                      <a:lumMod val="50000"/>
                      <a:lumOff val="50000"/>
                    </a:schemeClr>
                  </a:solidFill>
                  <a:latin typeface="+mn-ea"/>
                  <a:sym typeface="+mn-ea"/>
                </a:rPr>
                <a:t>East China Normal University</a:t>
              </a:r>
              <a:endParaRPr lang="zh-CN" altLang="en-US" sz="900" spc="300" dirty="0">
                <a:solidFill>
                  <a:schemeClr val="tx1">
                    <a:lumMod val="50000"/>
                    <a:lumOff val="50000"/>
                  </a:schemeClr>
                </a:solidFill>
                <a:latin typeface="+mn-ea"/>
              </a:endParaRPr>
            </a:p>
          </p:txBody>
        </p:sp>
      </p:gr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ísļîḓé"/>
          <p:cNvGrpSpPr/>
          <p:nvPr/>
        </p:nvGrpSpPr>
        <p:grpSpPr>
          <a:xfrm>
            <a:off x="693300" y="729226"/>
            <a:ext cx="519548" cy="519548"/>
            <a:chOff x="5683121" y="1558109"/>
            <a:chExt cx="673626" cy="673626"/>
          </a:xfrm>
        </p:grpSpPr>
        <p:sp>
          <p:nvSpPr>
            <p:cNvPr id="68"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69"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6"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2509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p:cNvSpPr/>
          <p:nvPr/>
        </p:nvSpPr>
        <p:spPr>
          <a:xfrm>
            <a:off x="46672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80835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研究背景</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0" name="椭圆 9"/>
          <p:cNvSpPr/>
          <p:nvPr/>
        </p:nvSpPr>
        <p:spPr>
          <a:xfrm>
            <a:off x="229870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01</a:t>
            </a:r>
            <a:endParaRPr lang="zh-CN" altLang="en-US" sz="2400" b="1" dirty="0">
              <a:solidFill>
                <a:schemeClr val="bg1"/>
              </a:solidFill>
              <a:cs typeface="+mn-ea"/>
            </a:endParaRPr>
          </a:p>
        </p:txBody>
      </p:sp>
      <p:sp>
        <p:nvSpPr>
          <p:cNvPr id="20" name="椭圆 19"/>
          <p:cNvSpPr/>
          <p:nvPr/>
        </p:nvSpPr>
        <p:spPr>
          <a:xfrm>
            <a:off x="570865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02</a:t>
            </a:r>
            <a:endParaRPr lang="zh-CN" altLang="en-US" sz="2400" b="1" dirty="0">
              <a:solidFill>
                <a:schemeClr val="bg1"/>
              </a:solidFill>
              <a:cs typeface="+mn-ea"/>
            </a:endParaRPr>
          </a:p>
        </p:txBody>
      </p:sp>
      <p:sp>
        <p:nvSpPr>
          <p:cNvPr id="23" name="椭圆 22"/>
          <p:cNvSpPr/>
          <p:nvPr/>
        </p:nvSpPr>
        <p:spPr>
          <a:xfrm>
            <a:off x="911860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03</a:t>
            </a:r>
            <a:endParaRPr lang="zh-CN" altLang="en-US" sz="2400" b="1" dirty="0">
              <a:solidFill>
                <a:schemeClr val="bg1"/>
              </a:solidFill>
              <a:cs typeface="+mn-ea"/>
            </a:endParaRPr>
          </a:p>
        </p:txBody>
      </p:sp>
      <p:sp>
        <p:nvSpPr>
          <p:cNvPr id="28" name="矩形 27"/>
          <p:cNvSpPr/>
          <p:nvPr/>
        </p:nvSpPr>
        <p:spPr>
          <a:xfrm>
            <a:off x="1574800" y="2939642"/>
            <a:ext cx="2209800" cy="217251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截至</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2022</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年</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12</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月</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31</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日，全市</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65</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岁及以上老年人口</a:t>
            </a:r>
            <a:r>
              <a:rPr lang="en-US" altLang="zh-CN"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424.40</a:t>
            </a:r>
            <a:r>
              <a:rPr lang="zh-CN" altLang="en-US"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万人</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，占总人口的</a:t>
            </a:r>
            <a:r>
              <a:rPr lang="en-US" altLang="zh-CN"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28.2%</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，远超国际公认的深度老龄化社会</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14%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的标准</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0" name="矩形 29"/>
          <p:cNvSpPr/>
          <p:nvPr/>
        </p:nvSpPr>
        <p:spPr>
          <a:xfrm>
            <a:off x="5013326" y="2939642"/>
            <a:ext cx="2209800" cy="147701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同时从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2021</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末至</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2022</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年末</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65</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岁及以上人口增加了</a:t>
            </a:r>
            <a:r>
              <a:rPr lang="en-US" altLang="zh-CN"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22.03</a:t>
            </a:r>
            <a:r>
              <a:rPr lang="zh-CN" altLang="en-US"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万人</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，增长</a:t>
            </a:r>
            <a:r>
              <a:rPr lang="en-US" altLang="zh-CN"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5.5%</a:t>
            </a:r>
            <a:endParaRPr lang="zh-CN" altLang="en-US"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2" name="矩形 31"/>
          <p:cNvSpPr/>
          <p:nvPr/>
        </p:nvSpPr>
        <p:spPr>
          <a:xfrm>
            <a:off x="8442326" y="3025572"/>
            <a:ext cx="2209800" cy="1433854"/>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15-64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岁劳动年龄人口抚养</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65</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岁及以上人口的老年抚养系数增加</a:t>
            </a:r>
            <a:r>
              <a:rPr lang="en-US" altLang="zh-CN"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3.0</a:t>
            </a:r>
            <a:r>
              <a:rPr lang="zh-CN" altLang="en-US" sz="1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个百分点</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nvGrpSpPr>
          <p:cNvPr id="41" name="组合 40"/>
          <p:cNvGrpSpPr/>
          <p:nvPr/>
        </p:nvGrpSpPr>
        <p:grpSpPr>
          <a:xfrm>
            <a:off x="4279900" y="3162300"/>
            <a:ext cx="279400" cy="1003300"/>
            <a:chOff x="863600" y="3403600"/>
            <a:chExt cx="203200" cy="1460500"/>
          </a:xfrm>
        </p:grpSpPr>
        <p:cxnSp>
          <p:nvCxnSpPr>
            <p:cNvPr id="42" name="直接连接符 41"/>
            <p:cNvCxnSpPr/>
            <p:nvPr/>
          </p:nvCxnSpPr>
          <p:spPr>
            <a:xfrm>
              <a:off x="990600" y="3403600"/>
              <a:ext cx="0" cy="4064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1066800" y="4178300"/>
              <a:ext cx="0" cy="317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863600" y="4038600"/>
              <a:ext cx="0" cy="825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组合 44"/>
          <p:cNvGrpSpPr/>
          <p:nvPr/>
        </p:nvGrpSpPr>
        <p:grpSpPr>
          <a:xfrm>
            <a:off x="7708900" y="3162300"/>
            <a:ext cx="279400" cy="1003300"/>
            <a:chOff x="863600" y="3403600"/>
            <a:chExt cx="203200" cy="1460500"/>
          </a:xfrm>
        </p:grpSpPr>
        <p:cxnSp>
          <p:nvCxnSpPr>
            <p:cNvPr id="46" name="直接连接符 45"/>
            <p:cNvCxnSpPr/>
            <p:nvPr/>
          </p:nvCxnSpPr>
          <p:spPr>
            <a:xfrm>
              <a:off x="990600" y="3403600"/>
              <a:ext cx="0" cy="4064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1066800" y="4178300"/>
              <a:ext cx="0" cy="317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a:off x="863600" y="4038600"/>
              <a:ext cx="0" cy="825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5" grpId="0" animBg="1"/>
      <p:bldP spid="10" grpId="0" animBg="1"/>
      <p:bldP spid="20" grpId="0" animBg="1"/>
      <p:bldP spid="23" grpId="0" animBg="1"/>
      <p:bldP spid="28" grpId="0"/>
      <p:bldP spid="3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研究背景</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8668945" y="2077872"/>
            <a:ext cx="3302000" cy="2565969"/>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44108" y="2077872"/>
            <a:ext cx="6776794" cy="3321230"/>
          </a:xfrm>
          <a:prstGeom prst="rect">
            <a:avLst/>
          </a:prstGeom>
          <a:noFill/>
        </p:spPr>
        <p:txBody>
          <a:bodyPr wrap="square" lIns="0" tIns="0" rIns="0" bIns="0" rtlCol="0">
            <a:spAutoFit/>
          </a:bodyPr>
          <a:lstStyle/>
          <a:p>
            <a:pPr algn="just" hangingPunct="0">
              <a:lnSpc>
                <a:spcPct val="15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2021</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年上海市人民政府办公厅发布</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en-US" altLang="zh-CN" sz="10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en-US" altLang="zh-CN"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关于推进本市“十四五”期间养老服务设施建设的实施意见</a:t>
            </a:r>
            <a:r>
              <a:rPr lang="en-US" altLang="zh-CN"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endParaRPr lang="en-US" altLang="zh-CN"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en-US" altLang="zh-CN" sz="1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强调了“十四五”期间本市养老服务设施建设围绕“增量、增能、增效”，落实布局专项规划，进一步织密网点，均衡布局，推动机构养老服务更加专业优质、社区养老服务更加方便可及、家庭照料能力不断增强；实现基本养老服务“应保尽保”，设施保障水平不断提高，功能不断提升，多层次多样化养老服务更加充分发展。</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0" name="图片 9"/>
          <p:cNvPicPr>
            <a:picLocks noChangeAspect="1"/>
          </p:cNvPicPr>
          <p:nvPr/>
        </p:nvPicPr>
        <p:blipFill>
          <a:blip r:embed="rId1"/>
          <a:stretch>
            <a:fillRect/>
          </a:stretch>
        </p:blipFill>
        <p:spPr>
          <a:xfrm>
            <a:off x="7740214" y="2479480"/>
            <a:ext cx="3778496" cy="25180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研究背景</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98500" y="1816100"/>
            <a:ext cx="7518400" cy="3594096"/>
          </a:xfrm>
          <a:prstGeom prst="rect">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07671" y="2299396"/>
            <a:ext cx="7100058" cy="2259208"/>
          </a:xfrm>
          <a:prstGeom prst="rect">
            <a:avLst/>
          </a:prstGeom>
          <a:noFill/>
        </p:spPr>
        <p:txBody>
          <a:bodyPr wrap="square" lIns="0" tIns="0" rIns="0" bIns="0" rtlCol="0">
            <a:spAutoFit/>
          </a:bodyPr>
          <a:lstStyle/>
          <a:p>
            <a:pPr algn="just">
              <a:lnSpc>
                <a:spcPct val="150000"/>
              </a:lnSpc>
            </a:pPr>
            <a:r>
              <a:rPr lang="zh-CN" altLang="zh-CN" sz="2000" b="1" kern="100" dirty="0">
                <a:solidFill>
                  <a:schemeClr val="bg1"/>
                </a:solidFill>
                <a:effectLst/>
                <a:latin typeface="Calibri" panose="020F0502020204030204" pitchFamily="34" charset="0"/>
                <a:ea typeface="思源宋体 Heavy" panose="02020900000000000000"/>
                <a:cs typeface="宋体" panose="02010600030101010101" pitchFamily="2" charset="-122"/>
              </a:rPr>
              <a:t>然而，随着老年人口数量的不断增加和老龄化程度的不断加深，养老服务供需矛盾日益突出。因此，需要开展深入的研究和分析，以便更好地了解老年人口及养老服务的现状及未来发展趋势。这样可以帮助我们更好地处理养老服务供需矛盾、评估政策实施效果、为上海市养老服务行业的发展提供参考。</a:t>
            </a:r>
            <a:endParaRPr lang="zh-CN" altLang="zh-CN" sz="2000" b="1" kern="100" dirty="0">
              <a:solidFill>
                <a:schemeClr val="bg1"/>
              </a:solidFill>
              <a:effectLst/>
              <a:latin typeface="Calibri" panose="020F0502020204030204" pitchFamily="34" charset="0"/>
              <a:ea typeface="思源宋体 Heavy" panose="02020900000000000000"/>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8488907" y="1964335"/>
            <a:ext cx="3562635" cy="31885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0"/>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578" y="2045825"/>
            <a:ext cx="290195"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E</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56" name="文本框 55"/>
          <p:cNvSpPr txBox="1"/>
          <p:nvPr/>
        </p:nvSpPr>
        <p:spPr>
          <a:xfrm>
            <a:off x="7082971" y="2715444"/>
            <a:ext cx="3191329" cy="92202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建模方法</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02</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 2</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grpSp>
        <p:nvGrpSpPr>
          <p:cNvPr id="64" name="组合 63"/>
          <p:cNvGrpSpPr/>
          <p:nvPr/>
        </p:nvGrpSpPr>
        <p:grpSpPr>
          <a:xfrm>
            <a:off x="1257813" y="694177"/>
            <a:ext cx="4520175" cy="569635"/>
            <a:chOff x="706580" y="632385"/>
            <a:chExt cx="4520175" cy="569635"/>
          </a:xfrm>
        </p:grpSpPr>
        <p:sp>
          <p:nvSpPr>
            <p:cNvPr id="65" name="文本框 64"/>
            <p:cNvSpPr txBox="1"/>
            <p:nvPr/>
          </p:nvSpPr>
          <p:spPr>
            <a:xfrm>
              <a:off x="706580" y="632385"/>
              <a:ext cx="2834579" cy="46037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华东师范大学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66" name="文本框 65"/>
            <p:cNvSpPr txBox="1"/>
            <p:nvPr/>
          </p:nvSpPr>
          <p:spPr>
            <a:xfrm>
              <a:off x="744680" y="972150"/>
              <a:ext cx="4482075" cy="229870"/>
            </a:xfrm>
            <a:prstGeom prst="rect">
              <a:avLst/>
            </a:prstGeom>
            <a:noFill/>
          </p:spPr>
          <p:txBody>
            <a:bodyPr wrap="square" rtlCol="0">
              <a:spAutoFit/>
            </a:bodyPr>
            <a:lstStyle/>
            <a:p>
              <a:r>
                <a:rPr lang="en-US" altLang="zh-CN" sz="900" spc="300" dirty="0">
                  <a:solidFill>
                    <a:schemeClr val="tx1">
                      <a:lumMod val="50000"/>
                      <a:lumOff val="50000"/>
                    </a:schemeClr>
                  </a:solidFill>
                  <a:latin typeface="+mn-ea"/>
                  <a:sym typeface="+mn-ea"/>
                </a:rPr>
                <a:t>East China Normal University</a:t>
              </a:r>
              <a:endParaRPr lang="zh-CN" altLang="en-US" sz="900" spc="300" dirty="0">
                <a:solidFill>
                  <a:schemeClr val="tx1">
                    <a:lumMod val="50000"/>
                    <a:lumOff val="50000"/>
                  </a:schemeClr>
                </a:solidFill>
                <a:latin typeface="+mn-ea"/>
              </a:endParaRPr>
            </a:p>
          </p:txBody>
        </p:sp>
      </p:gr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ísļîḓé"/>
          <p:cNvGrpSpPr/>
          <p:nvPr/>
        </p:nvGrpSpPr>
        <p:grpSpPr>
          <a:xfrm>
            <a:off x="693300" y="729226"/>
            <a:ext cx="519548" cy="519548"/>
            <a:chOff x="5683121" y="1558109"/>
            <a:chExt cx="673626" cy="673626"/>
          </a:xfrm>
        </p:grpSpPr>
        <p:sp>
          <p:nvSpPr>
            <p:cNvPr id="68"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69"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3963670" y="541655"/>
            <a:ext cx="4167505" cy="706755"/>
          </a:xfrm>
          <a:prstGeom prst="rect">
            <a:avLst/>
          </a:prstGeom>
          <a:noFill/>
        </p:spPr>
        <p:txBody>
          <a:bodyPr wrap="square" rtlCol="0">
            <a:spAutoFit/>
          </a:bodyPr>
          <a:lstStyle/>
          <a:p>
            <a:pPr algn="ctr"/>
            <a:r>
              <a:rPr lang="en-US" altLang="zh-CN" sz="4000" spc="600" dirty="0">
                <a:solidFill>
                  <a:srgbClr val="4C678E"/>
                </a:solidFill>
                <a:latin typeface="思源宋体 Heavy" panose="02020900000000000000" pitchFamily="18" charset="-122"/>
                <a:ea typeface="思源宋体 Heavy" panose="02020900000000000000" pitchFamily="18" charset="-122"/>
              </a:rPr>
              <a:t>Leslie</a:t>
            </a:r>
            <a:r>
              <a:rPr lang="zh-CN" altLang="en-US" sz="4000" spc="600" dirty="0">
                <a:solidFill>
                  <a:srgbClr val="4C678E"/>
                </a:solidFill>
                <a:latin typeface="思源宋体 Heavy" panose="02020900000000000000" pitchFamily="18" charset="-122"/>
                <a:ea typeface="思源宋体 Heavy" panose="02020900000000000000" pitchFamily="18" charset="-122"/>
              </a:rPr>
              <a:t>矩阵</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2376805" y="936625"/>
            <a:ext cx="7245985"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190171" y="1571531"/>
            <a:ext cx="9811658" cy="3628571"/>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863772" y="5399314"/>
            <a:ext cx="464457" cy="14514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508501" y="1937185"/>
            <a:ext cx="5996618" cy="2634183"/>
          </a:xfrm>
          <a:prstGeom prst="rect">
            <a:avLst/>
          </a:prstGeom>
          <a:noFill/>
        </p:spPr>
        <p:txBody>
          <a:bodyPr wrap="square" rtlCol="0">
            <a:spAutoFit/>
          </a:bodyPr>
          <a:lstStyle/>
          <a:p>
            <a:pPr indent="0" algn="just" hangingPunct="0">
              <a:lnSpc>
                <a:spcPct val="150000"/>
              </a:lnSpc>
              <a:buFont typeface="+mj-lt"/>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Leslie矩阵人口模型是一种用于预测人口动态变化的数学模型。该模型基于年龄结构将人口划分为不同的年龄组，并通过考虑生育率和死亡率等因素，建立了一个矩阵方程来描述人口在时间上的演变。</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indent="0" algn="just" hangingPunct="0">
              <a:lnSpc>
                <a:spcPct val="150000"/>
              </a:lnSpc>
              <a:buFont typeface="+mj-lt"/>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Leslie矩阵模型的核心思想是将人口按照年龄进行分组，并假设每个年龄组的人口在下一时间步长内将按照一定的比例转移到其他年龄组。（具体数学过程请见报告）</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grpSp>
        <p:nvGrpSpPr>
          <p:cNvPr id="15" name="组合 14"/>
          <p:cNvGrpSpPr/>
          <p:nvPr/>
        </p:nvGrpSpPr>
        <p:grpSpPr>
          <a:xfrm>
            <a:off x="1840091" y="2399668"/>
            <a:ext cx="2171700" cy="2171700"/>
            <a:chOff x="1663700" y="2952998"/>
            <a:chExt cx="2171700" cy="2171700"/>
          </a:xfrm>
        </p:grpSpPr>
        <p:grpSp>
          <p:nvGrpSpPr>
            <p:cNvPr id="13" name="组合 12"/>
            <p:cNvGrpSpPr/>
            <p:nvPr/>
          </p:nvGrpSpPr>
          <p:grpSpPr>
            <a:xfrm>
              <a:off x="1663700" y="2952998"/>
              <a:ext cx="2171700" cy="2171700"/>
              <a:chOff x="1663700" y="2717800"/>
              <a:chExt cx="2171700" cy="2171700"/>
            </a:xfrm>
          </p:grpSpPr>
          <p:sp>
            <p:nvSpPr>
              <p:cNvPr id="12" name="椭圆 11"/>
              <p:cNvSpPr/>
              <p:nvPr/>
            </p:nvSpPr>
            <p:spPr>
              <a:xfrm>
                <a:off x="1663700" y="2717800"/>
                <a:ext cx="2171700" cy="2171700"/>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860550" y="2914650"/>
                <a:ext cx="1778000" cy="17780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4" name="椭圆 13"/>
            <p:cNvSpPr/>
            <p:nvPr/>
          </p:nvSpPr>
          <p:spPr>
            <a:xfrm>
              <a:off x="1778000" y="4572000"/>
              <a:ext cx="88900" cy="8890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Freeform 88"/>
          <p:cNvSpPr>
            <a:spLocks noChangeArrowheads="1"/>
          </p:cNvSpPr>
          <p:nvPr/>
        </p:nvSpPr>
        <p:spPr bwMode="auto">
          <a:xfrm>
            <a:off x="2322247" y="2872945"/>
            <a:ext cx="1207388" cy="1225146"/>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1" grpId="0" animBg="1"/>
      <p:bldP spid="18"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建模假设</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152477" y="1705172"/>
            <a:ext cx="9887045" cy="4333249"/>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276985" y="1704975"/>
            <a:ext cx="9538970" cy="4062730"/>
          </a:xfrm>
          <a:prstGeom prst="rect">
            <a:avLst/>
          </a:prstGeom>
          <a:noFill/>
        </p:spPr>
        <p:txBody>
          <a:bodyPr wrap="square" lIns="0" tIns="0" rIns="0" bIns="0" rtlCol="0">
            <a:spAutoFit/>
          </a:bodyPr>
          <a:lstStyle/>
          <a:p>
            <a:pPr marL="342900" indent="-342900" algn="just" hangingPunct="0">
              <a:lnSpc>
                <a:spcPct val="150000"/>
              </a:lnSpc>
              <a:buAutoNum type="arabicParenBoth"/>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所有预测以2020年为基期，预测所需原始数据均以2020年上海市人口普查年鉴数据为基础。</a:t>
            </a:r>
            <a:endParaRPr lang="en-US" altLang="zh-CN"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(2) 本节假设预测期间各年龄组的性别占比与基期保持一致</a:t>
            </a:r>
            <a:r>
              <a:rPr lang="en-US" altLang="zh-CN" sz="1600" b="1" dirty="0">
                <a:solidFill>
                  <a:schemeClr val="bg1"/>
                </a:solidFill>
                <a:latin typeface="思源黑体 CN Normal" panose="020B0400000000000000" pitchFamily="34" charset="-122"/>
                <a:ea typeface="思源黑体 CN Normal" panose="020B0400000000000000" pitchFamily="34" charset="-122"/>
                <a:cs typeface="+mn-ea"/>
                <a:sym typeface="+mn-lt"/>
              </a:rPr>
              <a:t>.</a:t>
            </a:r>
            <a:endParaRPr lang="en-US" altLang="zh-CN"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(3)将年龄组分为21组，最大可以取21，年龄组的组间距为5周岁。</a:t>
            </a:r>
            <a:endParaRPr lang="en-US" altLang="zh-CN"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(4) 中国目前死亡率已经处于很低的水平，在自然环境比较稳定的情况下变化不大，因此本节为了简化模型，便于预测，假设各年龄组的年龄别死亡率在预测期内与2020年上海市人口普查年鉴数据保持一致。</a:t>
            </a:r>
            <a:endParaRPr lang="en-US" altLang="zh-CN"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(5) 模型中使用的基期年龄别生育率和总和生育率用2020年上海市人口普查年鉴数据近似代替。</a:t>
            </a:r>
            <a:endPar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a:t>
            </a:r>
            <a:r>
              <a:rPr lang="en-US" altLang="zh-CN" sz="1600" b="1" dirty="0">
                <a:solidFill>
                  <a:schemeClr val="bg1"/>
                </a:solidFill>
                <a:latin typeface="思源黑体 CN Normal" panose="020B0400000000000000" pitchFamily="34" charset="-122"/>
                <a:ea typeface="思源黑体 CN Normal" panose="020B0400000000000000" pitchFamily="34" charset="-122"/>
                <a:cs typeface="+mn-ea"/>
                <a:sym typeface="+mn-lt"/>
              </a:rPr>
              <a:t>6</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）不考虑人口迁移等</a:t>
            </a:r>
            <a:r>
              <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rPr>
              <a:t>因素。</a:t>
            </a:r>
            <a:endParaRPr lang="zh-CN" altLang="en-US" sz="1600" b="1"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2" grpId="0" bldLvl="0" animBg="1"/>
      <p:bldP spid="53"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COMMONDATA" val="eyJoZGlkIjoiMzMwMmVhY2E3MjZhYzJjMzc3MDMwOTY4OGUxOTc2ZTIifQ=="/>
  <p:tag name="commondata" val="eyJoZGlkIjoiYThiZjQ3OTI2ZjYwYmQ4YzQyMTE0MWQzMjZmY2JiNWI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2833</Words>
  <Application>WPS 演示</Application>
  <PresentationFormat>宽屏</PresentationFormat>
  <Paragraphs>308</Paragraphs>
  <Slides>27</Slides>
  <Notes>2</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27</vt:i4>
      </vt:variant>
    </vt:vector>
  </HeadingPairs>
  <TitlesOfParts>
    <vt:vector size="52" baseType="lpstr">
      <vt:lpstr>Arial</vt:lpstr>
      <vt:lpstr>宋体</vt:lpstr>
      <vt:lpstr>Wingdings</vt:lpstr>
      <vt:lpstr>思源宋体 Heavy</vt:lpstr>
      <vt:lpstr>汉仪心海行楷W</vt:lpstr>
      <vt:lpstr>汉仪铁线黑-65简</vt:lpstr>
      <vt:lpstr>思源黑体 CN Normal</vt:lpstr>
      <vt:lpstr>Calibri</vt:lpstr>
      <vt:lpstr>思源宋体 Heavy</vt:lpstr>
      <vt:lpstr>Times New Roman</vt:lpstr>
      <vt:lpstr>黑体</vt:lpstr>
      <vt:lpstr>思源黑体 CN Light</vt:lpstr>
      <vt:lpstr>等线</vt:lpstr>
      <vt:lpstr>微软雅黑</vt:lpstr>
      <vt:lpstr>Arial Unicode MS</vt:lpstr>
      <vt:lpstr>等线 Light</vt:lpstr>
      <vt:lpstr>字魂59号-创粗黑</vt:lpstr>
      <vt:lpstr>思源黑体 CN Bold</vt:lpstr>
      <vt:lpstr>思源黑体 CN Heavy</vt:lpstr>
      <vt:lpstr>Fira Sans</vt:lpstr>
      <vt:lpstr>思源黑体 Medium</vt:lpstr>
      <vt:lpstr>思源黑体 CN Bold</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王书瑶</cp:lastModifiedBy>
  <cp:revision>55</cp:revision>
  <dcterms:created xsi:type="dcterms:W3CDTF">2018-04-18T06:17:00Z</dcterms:created>
  <dcterms:modified xsi:type="dcterms:W3CDTF">2024-01-14T16:15:16Z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99EFB50236B546F7939AE8D60C7EE0FC_13</vt:lpwstr>
  </property>
  <property fmtid="{D5CDD505-2E9C-101B-9397-08002B2CF9AE}" pid="3" name="KSOProductBuildVer">
    <vt:lpwstr>2052-12.1.0.16120</vt:lpwstr>
  </property>
</Properties>
</file>